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93" r:id="rId8"/>
    <p:sldId id="292" r:id="rId9"/>
    <p:sldId id="288" r:id="rId10"/>
    <p:sldId id="263" r:id="rId11"/>
    <p:sldId id="286" r:id="rId12"/>
    <p:sldId id="264" r:id="rId13"/>
    <p:sldId id="265" r:id="rId14"/>
    <p:sldId id="266" r:id="rId15"/>
    <p:sldId id="267" r:id="rId16"/>
    <p:sldId id="259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5" r:id="rId26"/>
    <p:sldId id="287" r:id="rId27"/>
    <p:sldId id="276" r:id="rId28"/>
    <p:sldId id="277" r:id="rId29"/>
    <p:sldId id="278" r:id="rId30"/>
    <p:sldId id="279" r:id="rId31"/>
    <p:sldId id="280" r:id="rId32"/>
    <p:sldId id="282" r:id="rId33"/>
    <p:sldId id="281" r:id="rId34"/>
    <p:sldId id="283" r:id="rId35"/>
    <p:sldId id="284" r:id="rId36"/>
    <p:sldId id="290" r:id="rId37"/>
    <p:sldId id="289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svg"/><Relationship Id="rId1" Type="http://schemas.openxmlformats.org/officeDocument/2006/relationships/image" Target="../media/image27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svg"/><Relationship Id="rId1" Type="http://schemas.openxmlformats.org/officeDocument/2006/relationships/image" Target="../media/image27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CB443-F05A-4651-83D4-8176304920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D18BD27-1DFC-49FF-9B0C-F597D9ADEE24}">
      <dgm:prSet/>
      <dgm:spPr/>
      <dgm:t>
        <a:bodyPr/>
        <a:lstStyle/>
        <a:p>
          <a:r>
            <a:rPr lang="en-US"/>
            <a:t>Humans have a </a:t>
          </a:r>
          <a:r>
            <a:rPr lang="en-US" i="1"/>
            <a:t>need to belong</a:t>
          </a:r>
          <a:r>
            <a:rPr lang="en-US"/>
            <a:t>, a near universal desire for social ties (Baumeister &amp; Leary, 1995)</a:t>
          </a:r>
        </a:p>
      </dgm:t>
    </dgm:pt>
    <dgm:pt modelId="{CDEB301C-98CC-4787-8965-A3E506CCD413}" type="parTrans" cxnId="{F457D864-7CB4-472F-8BF1-95D5F2849F88}">
      <dgm:prSet/>
      <dgm:spPr/>
      <dgm:t>
        <a:bodyPr/>
        <a:lstStyle/>
        <a:p>
          <a:endParaRPr lang="en-US"/>
        </a:p>
      </dgm:t>
    </dgm:pt>
    <dgm:pt modelId="{D89E3691-96BC-4596-AFD1-D26898188273}" type="sibTrans" cxnId="{F457D864-7CB4-472F-8BF1-95D5F2849F88}">
      <dgm:prSet/>
      <dgm:spPr/>
      <dgm:t>
        <a:bodyPr/>
        <a:lstStyle/>
        <a:p>
          <a:endParaRPr lang="en-US"/>
        </a:p>
      </dgm:t>
    </dgm:pt>
    <dgm:pt modelId="{D20700D6-6AC2-489B-A5E3-2BDF6B3C1469}">
      <dgm:prSet/>
      <dgm:spPr/>
      <dgm:t>
        <a:bodyPr/>
        <a:lstStyle/>
        <a:p>
          <a:r>
            <a:rPr lang="en-US"/>
            <a:t>Relationships are important for our physical and psychological well-being</a:t>
          </a:r>
        </a:p>
      </dgm:t>
    </dgm:pt>
    <dgm:pt modelId="{1042BAC0-0EF7-48F8-8111-24EEF8BA5D18}" type="parTrans" cxnId="{01D54AA0-9395-44FB-9256-7475EE87C3DA}">
      <dgm:prSet/>
      <dgm:spPr/>
      <dgm:t>
        <a:bodyPr/>
        <a:lstStyle/>
        <a:p>
          <a:endParaRPr lang="en-US"/>
        </a:p>
      </dgm:t>
    </dgm:pt>
    <dgm:pt modelId="{26714C3F-94D1-42FA-BE5E-F22CE2ADB57E}" type="sibTrans" cxnId="{01D54AA0-9395-44FB-9256-7475EE87C3DA}">
      <dgm:prSet/>
      <dgm:spPr/>
      <dgm:t>
        <a:bodyPr/>
        <a:lstStyle/>
        <a:p>
          <a:endParaRPr lang="en-US"/>
        </a:p>
      </dgm:t>
    </dgm:pt>
    <dgm:pt modelId="{FC9E654E-EE1F-433A-A3A4-241B951DBD93}">
      <dgm:prSet/>
      <dgm:spPr/>
      <dgm:t>
        <a:bodyPr/>
        <a:lstStyle/>
        <a:p>
          <a:r>
            <a:rPr lang="en-US"/>
            <a:t>We can fulfill our relational needs in many ways</a:t>
          </a:r>
        </a:p>
      </dgm:t>
    </dgm:pt>
    <dgm:pt modelId="{5045B25E-852E-4DB0-86E8-CE889DF58C77}" type="parTrans" cxnId="{AAA25A1A-6A55-419B-AE71-76AEFE448CC0}">
      <dgm:prSet/>
      <dgm:spPr/>
      <dgm:t>
        <a:bodyPr/>
        <a:lstStyle/>
        <a:p>
          <a:endParaRPr lang="en-US"/>
        </a:p>
      </dgm:t>
    </dgm:pt>
    <dgm:pt modelId="{46A29C00-DD9A-42DE-874B-FB409826A9F8}" type="sibTrans" cxnId="{AAA25A1A-6A55-419B-AE71-76AEFE448CC0}">
      <dgm:prSet/>
      <dgm:spPr/>
      <dgm:t>
        <a:bodyPr/>
        <a:lstStyle/>
        <a:p>
          <a:endParaRPr lang="en-US"/>
        </a:p>
      </dgm:t>
    </dgm:pt>
    <dgm:pt modelId="{D7E2E064-E373-489B-BFAE-4C6CD0AB8830}" type="pres">
      <dgm:prSet presAssocID="{4D6CB443-F05A-4651-83D4-81763049200C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CD6159-93F1-4D5A-BBB0-B2C854654EB0}" type="pres">
      <dgm:prSet presAssocID="{4D18BD27-1DFC-49FF-9B0C-F597D9ADEE24}" presName="compNode" presStyleCnt="0"/>
      <dgm:spPr/>
    </dgm:pt>
    <dgm:pt modelId="{69077A5B-52DC-4E1D-8CB5-EF2BBC38C96E}" type="pres">
      <dgm:prSet presAssocID="{4D18BD27-1DFC-49FF-9B0C-F597D9ADEE24}" presName="bgRect" presStyleLbl="bgShp" presStyleIdx="0" presStyleCnt="3"/>
      <dgm:spPr/>
    </dgm:pt>
    <dgm:pt modelId="{FE4061DE-10C6-40F6-A657-691AD275D0D1}" type="pres">
      <dgm:prSet presAssocID="{4D18BD27-1DFC-49FF-9B0C-F597D9ADEE24}" presName="icon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4C25B921-87AB-405E-A2F0-4534EE45CEEB}" type="pres">
      <dgm:prSet presAssocID="{4D18BD27-1DFC-49FF-9B0C-F597D9ADEE24}" presName="spaceRect" presStyleCnt="0"/>
      <dgm:spPr/>
    </dgm:pt>
    <dgm:pt modelId="{B28905A2-CC27-4C13-A878-0D3B08BE7ED5}" type="pres">
      <dgm:prSet presAssocID="{4D18BD27-1DFC-49FF-9B0C-F597D9ADEE2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E7B22DE-5126-4701-85F5-F237569C3202}" type="pres">
      <dgm:prSet presAssocID="{D89E3691-96BC-4596-AFD1-D26898188273}" presName="sibTrans" presStyleCnt="0"/>
      <dgm:spPr/>
    </dgm:pt>
    <dgm:pt modelId="{486C210A-BCF1-45C1-A81E-FE391E313569}" type="pres">
      <dgm:prSet presAssocID="{D20700D6-6AC2-489B-A5E3-2BDF6B3C1469}" presName="compNode" presStyleCnt="0"/>
      <dgm:spPr/>
    </dgm:pt>
    <dgm:pt modelId="{C06353C5-C1DD-43F2-B6B9-BB481007B280}" type="pres">
      <dgm:prSet presAssocID="{D20700D6-6AC2-489B-A5E3-2BDF6B3C1469}" presName="bgRect" presStyleLbl="bgShp" presStyleIdx="1" presStyleCnt="3"/>
      <dgm:spPr/>
    </dgm:pt>
    <dgm:pt modelId="{E2351802-DB0B-4C6E-8BE6-7C5B148A0236}" type="pres">
      <dgm:prSet presAssocID="{D20700D6-6AC2-489B-A5E3-2BDF6B3C1469}" presName="iconRect" presStyleLbl="node1" presStyleIdx="1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DB58FB00-125E-4AE8-996C-04C6FDBC6C04}" type="pres">
      <dgm:prSet presAssocID="{D20700D6-6AC2-489B-A5E3-2BDF6B3C1469}" presName="spaceRect" presStyleCnt="0"/>
      <dgm:spPr/>
    </dgm:pt>
    <dgm:pt modelId="{0C1D42E4-6B20-4EBF-A8FA-24BBE70A1C31}" type="pres">
      <dgm:prSet presAssocID="{D20700D6-6AC2-489B-A5E3-2BDF6B3C1469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D35EF30-330E-46B7-84FC-7A1C24395C18}" type="pres">
      <dgm:prSet presAssocID="{26714C3F-94D1-42FA-BE5E-F22CE2ADB57E}" presName="sibTrans" presStyleCnt="0"/>
      <dgm:spPr/>
    </dgm:pt>
    <dgm:pt modelId="{948B411B-BB07-401F-BACD-654D6CAB3EC5}" type="pres">
      <dgm:prSet presAssocID="{FC9E654E-EE1F-433A-A3A4-241B951DBD93}" presName="compNode" presStyleCnt="0"/>
      <dgm:spPr/>
    </dgm:pt>
    <dgm:pt modelId="{6AE17A8D-D6EE-49B8-8D7D-6423C0DB71B9}" type="pres">
      <dgm:prSet presAssocID="{FC9E654E-EE1F-433A-A3A4-241B951DBD93}" presName="bgRect" presStyleLbl="bgShp" presStyleIdx="2" presStyleCnt="3"/>
      <dgm:spPr/>
    </dgm:pt>
    <dgm:pt modelId="{D6C75E83-3B37-4232-A876-4686D1400C39}" type="pres">
      <dgm:prSet presAssocID="{FC9E654E-EE1F-433A-A3A4-241B951DBD93}" presName="iconRect" presStyleLbl="node1" presStyleIdx="2" presStyleCnt="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3B6DD1DC-5578-44C0-BCCB-E1F748717754}" type="pres">
      <dgm:prSet presAssocID="{FC9E654E-EE1F-433A-A3A4-241B951DBD93}" presName="spaceRect" presStyleCnt="0"/>
      <dgm:spPr/>
    </dgm:pt>
    <dgm:pt modelId="{4699F167-7410-4CC6-A101-42918AC14505}" type="pres">
      <dgm:prSet presAssocID="{FC9E654E-EE1F-433A-A3A4-241B951DBD93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3FA74F1-DB26-4C2B-BA4B-5694D89A6EF5}" type="presOf" srcId="{D20700D6-6AC2-489B-A5E3-2BDF6B3C1469}" destId="{0C1D42E4-6B20-4EBF-A8FA-24BBE70A1C31}" srcOrd="0" destOrd="0" presId="urn:microsoft.com/office/officeart/2018/2/layout/IconVerticalSolidList"/>
    <dgm:cxn modelId="{E8B65342-C5DE-4F49-9A0A-83CD32764112}" type="presOf" srcId="{4D6CB443-F05A-4651-83D4-81763049200C}" destId="{D7E2E064-E373-489B-BFAE-4C6CD0AB8830}" srcOrd="0" destOrd="0" presId="urn:microsoft.com/office/officeart/2018/2/layout/IconVerticalSolidList"/>
    <dgm:cxn modelId="{4D106E93-8BAD-4991-8BF7-45E99C763387}" type="presOf" srcId="{4D18BD27-1DFC-49FF-9B0C-F597D9ADEE24}" destId="{B28905A2-CC27-4C13-A878-0D3B08BE7ED5}" srcOrd="0" destOrd="0" presId="urn:microsoft.com/office/officeart/2018/2/layout/IconVerticalSolidList"/>
    <dgm:cxn modelId="{DBDB6AAF-4F0D-4DBC-95DD-BB5B3B98F186}" type="presOf" srcId="{FC9E654E-EE1F-433A-A3A4-241B951DBD93}" destId="{4699F167-7410-4CC6-A101-42918AC14505}" srcOrd="0" destOrd="0" presId="urn:microsoft.com/office/officeart/2018/2/layout/IconVerticalSolidList"/>
    <dgm:cxn modelId="{AAA25A1A-6A55-419B-AE71-76AEFE448CC0}" srcId="{4D6CB443-F05A-4651-83D4-81763049200C}" destId="{FC9E654E-EE1F-433A-A3A4-241B951DBD93}" srcOrd="2" destOrd="0" parTransId="{5045B25E-852E-4DB0-86E8-CE889DF58C77}" sibTransId="{46A29C00-DD9A-42DE-874B-FB409826A9F8}"/>
    <dgm:cxn modelId="{01D54AA0-9395-44FB-9256-7475EE87C3DA}" srcId="{4D6CB443-F05A-4651-83D4-81763049200C}" destId="{D20700D6-6AC2-489B-A5E3-2BDF6B3C1469}" srcOrd="1" destOrd="0" parTransId="{1042BAC0-0EF7-48F8-8111-24EEF8BA5D18}" sibTransId="{26714C3F-94D1-42FA-BE5E-F22CE2ADB57E}"/>
    <dgm:cxn modelId="{F457D864-7CB4-472F-8BF1-95D5F2849F88}" srcId="{4D6CB443-F05A-4651-83D4-81763049200C}" destId="{4D18BD27-1DFC-49FF-9B0C-F597D9ADEE24}" srcOrd="0" destOrd="0" parTransId="{CDEB301C-98CC-4787-8965-A3E506CCD413}" sibTransId="{D89E3691-96BC-4596-AFD1-D26898188273}"/>
    <dgm:cxn modelId="{480655FC-DF65-4620-BDF8-1CCCEA00A44A}" type="presParOf" srcId="{D7E2E064-E373-489B-BFAE-4C6CD0AB8830}" destId="{16CD6159-93F1-4D5A-BBB0-B2C854654EB0}" srcOrd="0" destOrd="0" presId="urn:microsoft.com/office/officeart/2018/2/layout/IconVerticalSolidList"/>
    <dgm:cxn modelId="{8960E66D-F33B-45C2-AD6E-959D18CADE34}" type="presParOf" srcId="{16CD6159-93F1-4D5A-BBB0-B2C854654EB0}" destId="{69077A5B-52DC-4E1D-8CB5-EF2BBC38C96E}" srcOrd="0" destOrd="0" presId="urn:microsoft.com/office/officeart/2018/2/layout/IconVerticalSolidList"/>
    <dgm:cxn modelId="{4E5917F0-263B-4AA4-AC51-3D8BFF6C1A91}" type="presParOf" srcId="{16CD6159-93F1-4D5A-BBB0-B2C854654EB0}" destId="{FE4061DE-10C6-40F6-A657-691AD275D0D1}" srcOrd="1" destOrd="0" presId="urn:microsoft.com/office/officeart/2018/2/layout/IconVerticalSolidList"/>
    <dgm:cxn modelId="{417AF81E-9D86-4EC3-B70A-DB622B0B061A}" type="presParOf" srcId="{16CD6159-93F1-4D5A-BBB0-B2C854654EB0}" destId="{4C25B921-87AB-405E-A2F0-4534EE45CEEB}" srcOrd="2" destOrd="0" presId="urn:microsoft.com/office/officeart/2018/2/layout/IconVerticalSolidList"/>
    <dgm:cxn modelId="{7DE29DEA-C9EC-48D3-A27B-4E8042C73B78}" type="presParOf" srcId="{16CD6159-93F1-4D5A-BBB0-B2C854654EB0}" destId="{B28905A2-CC27-4C13-A878-0D3B08BE7ED5}" srcOrd="3" destOrd="0" presId="urn:microsoft.com/office/officeart/2018/2/layout/IconVerticalSolidList"/>
    <dgm:cxn modelId="{7C3292EA-9C7A-4D4F-A59E-63321E0569CA}" type="presParOf" srcId="{D7E2E064-E373-489B-BFAE-4C6CD0AB8830}" destId="{BE7B22DE-5126-4701-85F5-F237569C3202}" srcOrd="1" destOrd="0" presId="urn:microsoft.com/office/officeart/2018/2/layout/IconVerticalSolidList"/>
    <dgm:cxn modelId="{31923322-2AE0-46F5-B5FE-55E4429B1546}" type="presParOf" srcId="{D7E2E064-E373-489B-BFAE-4C6CD0AB8830}" destId="{486C210A-BCF1-45C1-A81E-FE391E313569}" srcOrd="2" destOrd="0" presId="urn:microsoft.com/office/officeart/2018/2/layout/IconVerticalSolidList"/>
    <dgm:cxn modelId="{4F7B0D38-9E8C-41E2-B9A2-0E552A9CFCCE}" type="presParOf" srcId="{486C210A-BCF1-45C1-A81E-FE391E313569}" destId="{C06353C5-C1DD-43F2-B6B9-BB481007B280}" srcOrd="0" destOrd="0" presId="urn:microsoft.com/office/officeart/2018/2/layout/IconVerticalSolidList"/>
    <dgm:cxn modelId="{2AA39A09-0ADF-4F90-A475-7AAF5D90E4EA}" type="presParOf" srcId="{486C210A-BCF1-45C1-A81E-FE391E313569}" destId="{E2351802-DB0B-4C6E-8BE6-7C5B148A0236}" srcOrd="1" destOrd="0" presId="urn:microsoft.com/office/officeart/2018/2/layout/IconVerticalSolidList"/>
    <dgm:cxn modelId="{8575364A-3BCD-4FD2-A75C-7EC9A5FCD2D0}" type="presParOf" srcId="{486C210A-BCF1-45C1-A81E-FE391E313569}" destId="{DB58FB00-125E-4AE8-996C-04C6FDBC6C04}" srcOrd="2" destOrd="0" presId="urn:microsoft.com/office/officeart/2018/2/layout/IconVerticalSolidList"/>
    <dgm:cxn modelId="{23152985-86D8-48FB-992B-98C87EFC2274}" type="presParOf" srcId="{486C210A-BCF1-45C1-A81E-FE391E313569}" destId="{0C1D42E4-6B20-4EBF-A8FA-24BBE70A1C31}" srcOrd="3" destOrd="0" presId="urn:microsoft.com/office/officeart/2018/2/layout/IconVerticalSolidList"/>
    <dgm:cxn modelId="{D6DBF92D-C15A-4B20-8273-AA104B2D45C1}" type="presParOf" srcId="{D7E2E064-E373-489B-BFAE-4C6CD0AB8830}" destId="{7D35EF30-330E-46B7-84FC-7A1C24395C18}" srcOrd="3" destOrd="0" presId="urn:microsoft.com/office/officeart/2018/2/layout/IconVerticalSolidList"/>
    <dgm:cxn modelId="{4BAFED8C-C163-4367-83D4-7F1192DE8D31}" type="presParOf" srcId="{D7E2E064-E373-489B-BFAE-4C6CD0AB8830}" destId="{948B411B-BB07-401F-BACD-654D6CAB3EC5}" srcOrd="4" destOrd="0" presId="urn:microsoft.com/office/officeart/2018/2/layout/IconVerticalSolidList"/>
    <dgm:cxn modelId="{69580493-003D-4F0B-BEA1-9AD2412B3432}" type="presParOf" srcId="{948B411B-BB07-401F-BACD-654D6CAB3EC5}" destId="{6AE17A8D-D6EE-49B8-8D7D-6423C0DB71B9}" srcOrd="0" destOrd="0" presId="urn:microsoft.com/office/officeart/2018/2/layout/IconVerticalSolidList"/>
    <dgm:cxn modelId="{62F49994-2BA8-4160-ACF9-7C93CF546515}" type="presParOf" srcId="{948B411B-BB07-401F-BACD-654D6CAB3EC5}" destId="{D6C75E83-3B37-4232-A876-4686D1400C39}" srcOrd="1" destOrd="0" presId="urn:microsoft.com/office/officeart/2018/2/layout/IconVerticalSolidList"/>
    <dgm:cxn modelId="{961BB5FC-C161-4B50-9EA6-676A86CB6444}" type="presParOf" srcId="{948B411B-BB07-401F-BACD-654D6CAB3EC5}" destId="{3B6DD1DC-5578-44C0-BCCB-E1F748717754}" srcOrd="2" destOrd="0" presId="urn:microsoft.com/office/officeart/2018/2/layout/IconVerticalSolidList"/>
    <dgm:cxn modelId="{D82F770F-05DC-486A-B9DF-0EE3EC3E9642}" type="presParOf" srcId="{948B411B-BB07-401F-BACD-654D6CAB3EC5}" destId="{4699F167-7410-4CC6-A101-42918AC1450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AC037F-09A4-4F8C-949F-C5D78AFCB870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8D800514-EC9D-4AA2-87A7-38ED507C2178}">
      <dgm:prSet custT="1"/>
      <dgm:spPr/>
      <dgm:t>
        <a:bodyPr/>
        <a:lstStyle/>
        <a:p>
          <a:pPr>
            <a:defRPr b="1"/>
          </a:pPr>
          <a:r>
            <a:rPr lang="en-US" sz="1800" dirty="0"/>
            <a:t>Active coping strategies tend to be most effective</a:t>
          </a:r>
        </a:p>
      </dgm:t>
    </dgm:pt>
    <dgm:pt modelId="{960BC261-EED2-4258-9C54-21C346C24E3B}" type="parTrans" cxnId="{7BBF54C9-522E-469E-831A-57564374037B}">
      <dgm:prSet/>
      <dgm:spPr/>
      <dgm:t>
        <a:bodyPr/>
        <a:lstStyle/>
        <a:p>
          <a:endParaRPr lang="en-US"/>
        </a:p>
      </dgm:t>
    </dgm:pt>
    <dgm:pt modelId="{804B98A2-ED21-4E16-AE0F-8A1638DD73EF}" type="sibTrans" cxnId="{7BBF54C9-522E-469E-831A-57564374037B}">
      <dgm:prSet/>
      <dgm:spPr/>
      <dgm:t>
        <a:bodyPr/>
        <a:lstStyle/>
        <a:p>
          <a:endParaRPr lang="en-US"/>
        </a:p>
      </dgm:t>
    </dgm:pt>
    <dgm:pt modelId="{86FE2AAD-1B83-459C-BD1D-695DF541DF74}">
      <dgm:prSet custT="1"/>
      <dgm:spPr/>
      <dgm:t>
        <a:bodyPr/>
        <a:lstStyle/>
        <a:p>
          <a:r>
            <a:rPr lang="en-US" sz="1800" dirty="0"/>
            <a:t>i.e., dealing with the issues head-on by talking about them</a:t>
          </a:r>
        </a:p>
      </dgm:t>
    </dgm:pt>
    <dgm:pt modelId="{5570988D-3102-4F81-BDF2-5A570434C91F}" type="parTrans" cxnId="{1314186B-36F7-4218-BDF1-65AB9CD69842}">
      <dgm:prSet/>
      <dgm:spPr/>
      <dgm:t>
        <a:bodyPr/>
        <a:lstStyle/>
        <a:p>
          <a:endParaRPr lang="en-US"/>
        </a:p>
      </dgm:t>
    </dgm:pt>
    <dgm:pt modelId="{A2B82384-40DE-4DAE-9F5B-FE8BC2091107}" type="sibTrans" cxnId="{1314186B-36F7-4218-BDF1-65AB9CD69842}">
      <dgm:prSet/>
      <dgm:spPr/>
      <dgm:t>
        <a:bodyPr/>
        <a:lstStyle/>
        <a:p>
          <a:endParaRPr lang="en-US"/>
        </a:p>
      </dgm:t>
    </dgm:pt>
    <dgm:pt modelId="{956B11F1-6251-49C0-A6CE-A69B9BFCA056}">
      <dgm:prSet custT="1"/>
      <dgm:spPr/>
      <dgm:t>
        <a:bodyPr/>
        <a:lstStyle/>
        <a:p>
          <a:pPr>
            <a:defRPr b="1"/>
          </a:pPr>
          <a:r>
            <a:rPr lang="en-US" sz="1800" dirty="0"/>
            <a:t>Viewing breakup as an opportunity for personal growth may result in better adjustment</a:t>
          </a:r>
        </a:p>
      </dgm:t>
    </dgm:pt>
    <dgm:pt modelId="{734C6372-9226-45F1-A1DA-388DF388BD4B}" type="parTrans" cxnId="{415A9851-C406-4BBC-8FD4-F1EC3F0CA9A7}">
      <dgm:prSet/>
      <dgm:spPr/>
      <dgm:t>
        <a:bodyPr/>
        <a:lstStyle/>
        <a:p>
          <a:endParaRPr lang="en-US"/>
        </a:p>
      </dgm:t>
    </dgm:pt>
    <dgm:pt modelId="{FC835963-E7A5-4B78-928C-9E90E859C390}" type="sibTrans" cxnId="{415A9851-C406-4BBC-8FD4-F1EC3F0CA9A7}">
      <dgm:prSet/>
      <dgm:spPr/>
      <dgm:t>
        <a:bodyPr/>
        <a:lstStyle/>
        <a:p>
          <a:endParaRPr lang="en-US"/>
        </a:p>
      </dgm:t>
    </dgm:pt>
    <dgm:pt modelId="{F882A7C8-3BEA-479F-9AC8-7DFD7ABD431F}" type="pres">
      <dgm:prSet presAssocID="{0DAC037F-09A4-4F8C-949F-C5D78AFCB87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5C038E-2F8B-4EFC-8574-7E6FB1416B1F}" type="pres">
      <dgm:prSet presAssocID="{8D800514-EC9D-4AA2-87A7-38ED507C2178}" presName="compNode" presStyleCnt="0"/>
      <dgm:spPr/>
    </dgm:pt>
    <dgm:pt modelId="{76D6646E-0EAE-4EAF-9C55-CFDE9B550FBC}" type="pres">
      <dgm:prSet presAssocID="{8D800514-EC9D-4AA2-87A7-38ED507C217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DB76B39C-50B9-4819-930B-647D1BDA5EB0}" type="pres">
      <dgm:prSet presAssocID="{8D800514-EC9D-4AA2-87A7-38ED507C2178}" presName="iconSpace" presStyleCnt="0"/>
      <dgm:spPr/>
    </dgm:pt>
    <dgm:pt modelId="{939E1A5F-CD4A-4D45-8E76-C6F719B59F28}" type="pres">
      <dgm:prSet presAssocID="{8D800514-EC9D-4AA2-87A7-38ED507C2178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2DBD40D-A603-4E58-89FC-967A0FE79A61}" type="pres">
      <dgm:prSet presAssocID="{8D800514-EC9D-4AA2-87A7-38ED507C2178}" presName="txSpace" presStyleCnt="0"/>
      <dgm:spPr/>
    </dgm:pt>
    <dgm:pt modelId="{1E6BC784-8FAB-434E-8074-ACB2B37F2326}" type="pres">
      <dgm:prSet presAssocID="{8D800514-EC9D-4AA2-87A7-38ED507C2178}" presName="desTx" presStyleLbl="revTx" presStyleIdx="1" presStyleCnt="4" custLinFactNeighborX="-2235" custLinFactNeighborY="-60051">
        <dgm:presLayoutVars/>
      </dgm:prSet>
      <dgm:spPr/>
      <dgm:t>
        <a:bodyPr/>
        <a:lstStyle/>
        <a:p>
          <a:endParaRPr lang="en-US"/>
        </a:p>
      </dgm:t>
    </dgm:pt>
    <dgm:pt modelId="{62344A3D-7589-4C95-9C10-069FA125F56A}" type="pres">
      <dgm:prSet presAssocID="{804B98A2-ED21-4E16-AE0F-8A1638DD73EF}" presName="sibTrans" presStyleCnt="0"/>
      <dgm:spPr/>
    </dgm:pt>
    <dgm:pt modelId="{16819F45-2738-4BDB-A0EE-396C879C4610}" type="pres">
      <dgm:prSet presAssocID="{956B11F1-6251-49C0-A6CE-A69B9BFCA056}" presName="compNode" presStyleCnt="0"/>
      <dgm:spPr/>
    </dgm:pt>
    <dgm:pt modelId="{8CA5363A-8773-418A-BC32-2E66FF3487A8}" type="pres">
      <dgm:prSet presAssocID="{956B11F1-6251-49C0-A6CE-A69B9BFCA05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4DBB1A10-D8B4-440E-A879-7B06550753FE}" type="pres">
      <dgm:prSet presAssocID="{956B11F1-6251-49C0-A6CE-A69B9BFCA056}" presName="iconSpace" presStyleCnt="0"/>
      <dgm:spPr/>
    </dgm:pt>
    <dgm:pt modelId="{9C80D5A7-0DFF-4CE8-A286-49E29ECE74F7}" type="pres">
      <dgm:prSet presAssocID="{956B11F1-6251-49C0-A6CE-A69B9BFCA05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B4FB852-4370-46DA-BFAD-E9ECD6A6A1F4}" type="pres">
      <dgm:prSet presAssocID="{956B11F1-6251-49C0-A6CE-A69B9BFCA056}" presName="txSpace" presStyleCnt="0"/>
      <dgm:spPr/>
    </dgm:pt>
    <dgm:pt modelId="{8E5D7099-C237-445A-87F7-A4EAC52C52F1}" type="pres">
      <dgm:prSet presAssocID="{956B11F1-6251-49C0-A6CE-A69B9BFCA056}" presName="desTx" presStyleLbl="revTx" presStyleIdx="3" presStyleCnt="4">
        <dgm:presLayoutVars/>
      </dgm:prSet>
      <dgm:spPr/>
    </dgm:pt>
  </dgm:ptLst>
  <dgm:cxnLst>
    <dgm:cxn modelId="{415A9851-C406-4BBC-8FD4-F1EC3F0CA9A7}" srcId="{0DAC037F-09A4-4F8C-949F-C5D78AFCB870}" destId="{956B11F1-6251-49C0-A6CE-A69B9BFCA056}" srcOrd="1" destOrd="0" parTransId="{734C6372-9226-45F1-A1DA-388DF388BD4B}" sibTransId="{FC835963-E7A5-4B78-928C-9E90E859C390}"/>
    <dgm:cxn modelId="{D3418266-5D90-472D-A5F4-C7C20976AA74}" type="presOf" srcId="{8D800514-EC9D-4AA2-87A7-38ED507C2178}" destId="{939E1A5F-CD4A-4D45-8E76-C6F719B59F28}" srcOrd="0" destOrd="0" presId="urn:microsoft.com/office/officeart/2018/2/layout/IconLabelDescriptionList"/>
    <dgm:cxn modelId="{CE6194C7-F0D4-4FFF-AAD3-531627023C6F}" type="presOf" srcId="{956B11F1-6251-49C0-A6CE-A69B9BFCA056}" destId="{9C80D5A7-0DFF-4CE8-A286-49E29ECE74F7}" srcOrd="0" destOrd="0" presId="urn:microsoft.com/office/officeart/2018/2/layout/IconLabelDescriptionList"/>
    <dgm:cxn modelId="{7BBF54C9-522E-469E-831A-57564374037B}" srcId="{0DAC037F-09A4-4F8C-949F-C5D78AFCB870}" destId="{8D800514-EC9D-4AA2-87A7-38ED507C2178}" srcOrd="0" destOrd="0" parTransId="{960BC261-EED2-4258-9C54-21C346C24E3B}" sibTransId="{804B98A2-ED21-4E16-AE0F-8A1638DD73EF}"/>
    <dgm:cxn modelId="{1314186B-36F7-4218-BDF1-65AB9CD69842}" srcId="{8D800514-EC9D-4AA2-87A7-38ED507C2178}" destId="{86FE2AAD-1B83-459C-BD1D-695DF541DF74}" srcOrd="0" destOrd="0" parTransId="{5570988D-3102-4F81-BDF2-5A570434C91F}" sibTransId="{A2B82384-40DE-4DAE-9F5B-FE8BC2091107}"/>
    <dgm:cxn modelId="{B8286CE2-F6B3-4649-84B7-D505370BF629}" type="presOf" srcId="{86FE2AAD-1B83-459C-BD1D-695DF541DF74}" destId="{1E6BC784-8FAB-434E-8074-ACB2B37F2326}" srcOrd="0" destOrd="0" presId="urn:microsoft.com/office/officeart/2018/2/layout/IconLabelDescriptionList"/>
    <dgm:cxn modelId="{44E000F8-EA11-4980-83CE-5174CD04D703}" type="presOf" srcId="{0DAC037F-09A4-4F8C-949F-C5D78AFCB870}" destId="{F882A7C8-3BEA-479F-9AC8-7DFD7ABD431F}" srcOrd="0" destOrd="0" presId="urn:microsoft.com/office/officeart/2018/2/layout/IconLabelDescriptionList"/>
    <dgm:cxn modelId="{82B11EEA-FE7B-473E-AFE5-854207C4A2AA}" type="presParOf" srcId="{F882A7C8-3BEA-479F-9AC8-7DFD7ABD431F}" destId="{F85C038E-2F8B-4EFC-8574-7E6FB1416B1F}" srcOrd="0" destOrd="0" presId="urn:microsoft.com/office/officeart/2018/2/layout/IconLabelDescriptionList"/>
    <dgm:cxn modelId="{F2DEF2C7-9766-4211-9833-C87845993843}" type="presParOf" srcId="{F85C038E-2F8B-4EFC-8574-7E6FB1416B1F}" destId="{76D6646E-0EAE-4EAF-9C55-CFDE9B550FBC}" srcOrd="0" destOrd="0" presId="urn:microsoft.com/office/officeart/2018/2/layout/IconLabelDescriptionList"/>
    <dgm:cxn modelId="{E345DB98-06F0-442F-AB90-1705E0962AC1}" type="presParOf" srcId="{F85C038E-2F8B-4EFC-8574-7E6FB1416B1F}" destId="{DB76B39C-50B9-4819-930B-647D1BDA5EB0}" srcOrd="1" destOrd="0" presId="urn:microsoft.com/office/officeart/2018/2/layout/IconLabelDescriptionList"/>
    <dgm:cxn modelId="{DC8D026F-2BFD-49DF-912B-C74BB1D4ED36}" type="presParOf" srcId="{F85C038E-2F8B-4EFC-8574-7E6FB1416B1F}" destId="{939E1A5F-CD4A-4D45-8E76-C6F719B59F28}" srcOrd="2" destOrd="0" presId="urn:microsoft.com/office/officeart/2018/2/layout/IconLabelDescriptionList"/>
    <dgm:cxn modelId="{7D299015-0CDA-4805-A749-DFA5959A632B}" type="presParOf" srcId="{F85C038E-2F8B-4EFC-8574-7E6FB1416B1F}" destId="{42DBD40D-A603-4E58-89FC-967A0FE79A61}" srcOrd="3" destOrd="0" presId="urn:microsoft.com/office/officeart/2018/2/layout/IconLabelDescriptionList"/>
    <dgm:cxn modelId="{9F0208B0-7043-4D19-849E-18BF4CAC52F0}" type="presParOf" srcId="{F85C038E-2F8B-4EFC-8574-7E6FB1416B1F}" destId="{1E6BC784-8FAB-434E-8074-ACB2B37F2326}" srcOrd="4" destOrd="0" presId="urn:microsoft.com/office/officeart/2018/2/layout/IconLabelDescriptionList"/>
    <dgm:cxn modelId="{B31E4727-0C53-407D-864C-6D4DE50D8757}" type="presParOf" srcId="{F882A7C8-3BEA-479F-9AC8-7DFD7ABD431F}" destId="{62344A3D-7589-4C95-9C10-069FA125F56A}" srcOrd="1" destOrd="0" presId="urn:microsoft.com/office/officeart/2018/2/layout/IconLabelDescriptionList"/>
    <dgm:cxn modelId="{CE361AFD-3335-4687-A0AD-B04762B91A20}" type="presParOf" srcId="{F882A7C8-3BEA-479F-9AC8-7DFD7ABD431F}" destId="{16819F45-2738-4BDB-A0EE-396C879C4610}" srcOrd="2" destOrd="0" presId="urn:microsoft.com/office/officeart/2018/2/layout/IconLabelDescriptionList"/>
    <dgm:cxn modelId="{9B90E48C-A299-4FE4-85CF-FE67FD7CCB81}" type="presParOf" srcId="{16819F45-2738-4BDB-A0EE-396C879C4610}" destId="{8CA5363A-8773-418A-BC32-2E66FF3487A8}" srcOrd="0" destOrd="0" presId="urn:microsoft.com/office/officeart/2018/2/layout/IconLabelDescriptionList"/>
    <dgm:cxn modelId="{FB6918A3-91F0-4324-9CCF-14669D24ABCA}" type="presParOf" srcId="{16819F45-2738-4BDB-A0EE-396C879C4610}" destId="{4DBB1A10-D8B4-440E-A879-7B06550753FE}" srcOrd="1" destOrd="0" presId="urn:microsoft.com/office/officeart/2018/2/layout/IconLabelDescriptionList"/>
    <dgm:cxn modelId="{89BAED96-70C4-4B2C-B8EA-121290FE20C9}" type="presParOf" srcId="{16819F45-2738-4BDB-A0EE-396C879C4610}" destId="{9C80D5A7-0DFF-4CE8-A286-49E29ECE74F7}" srcOrd="2" destOrd="0" presId="urn:microsoft.com/office/officeart/2018/2/layout/IconLabelDescriptionList"/>
    <dgm:cxn modelId="{03463EA4-EB25-4BC0-BC86-3AF7A1D3D3AF}" type="presParOf" srcId="{16819F45-2738-4BDB-A0EE-396C879C4610}" destId="{6B4FB852-4370-46DA-BFAD-E9ECD6A6A1F4}" srcOrd="3" destOrd="0" presId="urn:microsoft.com/office/officeart/2018/2/layout/IconLabelDescriptionList"/>
    <dgm:cxn modelId="{736B76FB-B06F-4817-A733-5218E7922E4E}" type="presParOf" srcId="{16819F45-2738-4BDB-A0EE-396C879C4610}" destId="{8E5D7099-C237-445A-87F7-A4EAC52C52F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77A5B-52DC-4E1D-8CB5-EF2BBC38C96E}">
      <dsp:nvSpPr>
        <dsp:cNvPr id="0" name=""/>
        <dsp:cNvSpPr/>
      </dsp:nvSpPr>
      <dsp:spPr>
        <a:xfrm>
          <a:off x="0" y="640"/>
          <a:ext cx="4793456" cy="149868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061DE-10C6-40F6-A657-691AD275D0D1}">
      <dsp:nvSpPr>
        <dsp:cNvPr id="0" name=""/>
        <dsp:cNvSpPr/>
      </dsp:nvSpPr>
      <dsp:spPr>
        <a:xfrm>
          <a:off x="453352" y="337845"/>
          <a:ext cx="824278" cy="82427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8905A2-CC27-4C13-A878-0D3B08BE7ED5}">
      <dsp:nvSpPr>
        <dsp:cNvPr id="0" name=""/>
        <dsp:cNvSpPr/>
      </dsp:nvSpPr>
      <dsp:spPr>
        <a:xfrm>
          <a:off x="1730984" y="640"/>
          <a:ext cx="3062471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Humans have a </a:t>
          </a:r>
          <a:r>
            <a:rPr lang="en-US" sz="1600" i="1" kern="1200"/>
            <a:t>need to belong</a:t>
          </a:r>
          <a:r>
            <a:rPr lang="en-US" sz="1600" kern="1200"/>
            <a:t>, a near universal desire for social ties (Baumeister &amp; Leary, 1995)</a:t>
          </a:r>
        </a:p>
      </dsp:txBody>
      <dsp:txXfrm>
        <a:off x="1730984" y="640"/>
        <a:ext cx="3062471" cy="1498687"/>
      </dsp:txXfrm>
    </dsp:sp>
    <dsp:sp modelId="{C06353C5-C1DD-43F2-B6B9-BB481007B280}">
      <dsp:nvSpPr>
        <dsp:cNvPr id="0" name=""/>
        <dsp:cNvSpPr/>
      </dsp:nvSpPr>
      <dsp:spPr>
        <a:xfrm>
          <a:off x="0" y="1873999"/>
          <a:ext cx="4793456" cy="1498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51802-DB0B-4C6E-8BE6-7C5B148A0236}">
      <dsp:nvSpPr>
        <dsp:cNvPr id="0" name=""/>
        <dsp:cNvSpPr/>
      </dsp:nvSpPr>
      <dsp:spPr>
        <a:xfrm>
          <a:off x="453352" y="2211204"/>
          <a:ext cx="824278" cy="82427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D42E4-6B20-4EBF-A8FA-24BBE70A1C31}">
      <dsp:nvSpPr>
        <dsp:cNvPr id="0" name=""/>
        <dsp:cNvSpPr/>
      </dsp:nvSpPr>
      <dsp:spPr>
        <a:xfrm>
          <a:off x="1730984" y="1873999"/>
          <a:ext cx="3062471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Relationships are important for our physical and psychological well-being</a:t>
          </a:r>
        </a:p>
      </dsp:txBody>
      <dsp:txXfrm>
        <a:off x="1730984" y="1873999"/>
        <a:ext cx="3062471" cy="1498687"/>
      </dsp:txXfrm>
    </dsp:sp>
    <dsp:sp modelId="{6AE17A8D-D6EE-49B8-8D7D-6423C0DB71B9}">
      <dsp:nvSpPr>
        <dsp:cNvPr id="0" name=""/>
        <dsp:cNvSpPr/>
      </dsp:nvSpPr>
      <dsp:spPr>
        <a:xfrm>
          <a:off x="0" y="3747359"/>
          <a:ext cx="4793456" cy="149868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75E83-3B37-4232-A876-4686D1400C39}">
      <dsp:nvSpPr>
        <dsp:cNvPr id="0" name=""/>
        <dsp:cNvSpPr/>
      </dsp:nvSpPr>
      <dsp:spPr>
        <a:xfrm>
          <a:off x="453352" y="4084563"/>
          <a:ext cx="824278" cy="824278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9F167-7410-4CC6-A101-42918AC14505}">
      <dsp:nvSpPr>
        <dsp:cNvPr id="0" name=""/>
        <dsp:cNvSpPr/>
      </dsp:nvSpPr>
      <dsp:spPr>
        <a:xfrm>
          <a:off x="1730984" y="3747359"/>
          <a:ext cx="3062471" cy="1498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611" tIns="158611" rIns="158611" bIns="15861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We can fulfill our relational needs in many ways</a:t>
          </a:r>
        </a:p>
      </dsp:txBody>
      <dsp:txXfrm>
        <a:off x="1730984" y="3747359"/>
        <a:ext cx="3062471" cy="1498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6646E-0EAE-4EAF-9C55-CFDE9B550FBC}">
      <dsp:nvSpPr>
        <dsp:cNvPr id="0" name=""/>
        <dsp:cNvSpPr/>
      </dsp:nvSpPr>
      <dsp:spPr>
        <a:xfrm>
          <a:off x="10476" y="0"/>
          <a:ext cx="1158312" cy="11427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E1A5F-CD4A-4D45-8E76-C6F719B59F28}">
      <dsp:nvSpPr>
        <dsp:cNvPr id="0" name=""/>
        <dsp:cNvSpPr/>
      </dsp:nvSpPr>
      <dsp:spPr>
        <a:xfrm>
          <a:off x="10476" y="1273527"/>
          <a:ext cx="3309464" cy="995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800" kern="1200" dirty="0"/>
            <a:t>Active coping strategies tend to be most effective</a:t>
          </a:r>
        </a:p>
      </dsp:txBody>
      <dsp:txXfrm>
        <a:off x="10476" y="1273527"/>
        <a:ext cx="3309464" cy="995403"/>
      </dsp:txXfrm>
    </dsp:sp>
    <dsp:sp modelId="{1E6BC784-8FAB-434E-8074-ACB2B37F2326}">
      <dsp:nvSpPr>
        <dsp:cNvPr id="0" name=""/>
        <dsp:cNvSpPr/>
      </dsp:nvSpPr>
      <dsp:spPr>
        <a:xfrm>
          <a:off x="0" y="1875369"/>
          <a:ext cx="3309464" cy="756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i.e., dealing with the issues head-on by talking about them</a:t>
          </a:r>
        </a:p>
      </dsp:txBody>
      <dsp:txXfrm>
        <a:off x="0" y="1875369"/>
        <a:ext cx="3309464" cy="756690"/>
      </dsp:txXfrm>
    </dsp:sp>
    <dsp:sp modelId="{8CA5363A-8773-418A-BC32-2E66FF3487A8}">
      <dsp:nvSpPr>
        <dsp:cNvPr id="0" name=""/>
        <dsp:cNvSpPr/>
      </dsp:nvSpPr>
      <dsp:spPr>
        <a:xfrm>
          <a:off x="3899096" y="0"/>
          <a:ext cx="1158312" cy="11427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0D5A7-0DFF-4CE8-A286-49E29ECE74F7}">
      <dsp:nvSpPr>
        <dsp:cNvPr id="0" name=""/>
        <dsp:cNvSpPr/>
      </dsp:nvSpPr>
      <dsp:spPr>
        <a:xfrm>
          <a:off x="3899096" y="1273527"/>
          <a:ext cx="3309464" cy="995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en-US" sz="1800" kern="1200" dirty="0"/>
            <a:t>Viewing breakup as an opportunity for personal growth may result in better adjustment</a:t>
          </a:r>
        </a:p>
      </dsp:txBody>
      <dsp:txXfrm>
        <a:off x="3899096" y="1273527"/>
        <a:ext cx="3309464" cy="995403"/>
      </dsp:txXfrm>
    </dsp:sp>
    <dsp:sp modelId="{8E5D7099-C237-445A-87F7-A4EAC52C52F1}">
      <dsp:nvSpPr>
        <dsp:cNvPr id="0" name=""/>
        <dsp:cNvSpPr/>
      </dsp:nvSpPr>
      <dsp:spPr>
        <a:xfrm>
          <a:off x="3899096" y="2329770"/>
          <a:ext cx="3309464" cy="756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70367"/>
      </p:ext>
    </p:extLst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60257"/>
      </p:ext>
    </p:extLst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6100"/>
      </p:ext>
    </p:extLst>
  </p:cSld>
  <p:clrMapOvr>
    <a:masterClrMapping/>
  </p:clrMapOvr>
  <p:transition spd="slow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51432"/>
      </p:ext>
    </p:extLst>
  </p:cSld>
  <p:clrMapOvr>
    <a:masterClrMapping/>
  </p:clrMapOvr>
  <p:transition spd="slow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3245"/>
      </p:ext>
    </p:extLst>
  </p:cSld>
  <p:clrMapOvr>
    <a:masterClrMapping/>
  </p:clrMapOvr>
  <p:transition spd="slow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24020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18838"/>
      </p:ext>
    </p:extLst>
  </p:cSld>
  <p:clrMapOvr>
    <a:masterClrMapping/>
  </p:clrMapOvr>
  <p:transition spd="slow"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99180"/>
      </p:ext>
    </p:extLst>
  </p:cSld>
  <p:clrMapOvr>
    <a:masterClrMapping/>
  </p:clrMapOvr>
  <p:transition spd="slow"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77103"/>
      </p:ext>
    </p:extLst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8066"/>
      </p:ext>
    </p:extLst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5605"/>
      </p:ext>
    </p:extLst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4294"/>
      </p:ext>
    </p:extLst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07459"/>
      </p:ext>
    </p:extLst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97447"/>
      </p:ext>
    </p:extLst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23179"/>
      </p:ext>
    </p:extLst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64076"/>
      </p:ext>
    </p:extLst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68497"/>
      </p:ext>
    </p:extLst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AC2C38C-A715-40AA-BD5B-57E4B459604B}" type="datetimeFigureOut">
              <a:rPr lang="en-US" smtClean="0"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676A075B-E2C8-4E76-A639-F889556D5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strips dir="rd"/>
  </p:transition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8_QERLOu40&amp;feature=youtu.be&amp;app=deskto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65BDF-8A4B-410B-948B-F59F83ACD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3245" r="-1" b="42604"/>
          <a:stretch/>
        </p:blipFill>
        <p:spPr>
          <a:xfrm>
            <a:off x="355599" y="474133"/>
            <a:ext cx="8432801" cy="5909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5" y="2099733"/>
            <a:ext cx="6620434" cy="26776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n-lt"/>
              </a:rPr>
              <a:t>Sexual and Romantic Relationships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965B899-3F3D-4C35-9A0D-D061B6A5F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215" y="4777380"/>
            <a:ext cx="6620434" cy="8614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Michael McGee, PhD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2851405"/>
      </p:ext>
    </p:extLst>
  </p:cSld>
  <p:clrMapOvr>
    <a:masterClrMapping/>
  </p:clrMapOvr>
  <p:transition spd="slow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E401C-8F79-4982-9189-DC45B904E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66"/>
          <a:stretch/>
        </p:blipFill>
        <p:spPr>
          <a:xfrm>
            <a:off x="357813" y="466162"/>
            <a:ext cx="8428374" cy="3937502"/>
          </a:xfrm>
          <a:custGeom>
            <a:avLst/>
            <a:gdLst>
              <a:gd name="connsiteX0" fmla="*/ 0 w 12191695"/>
              <a:gd name="connsiteY0" fmla="*/ 0 h 5020241"/>
              <a:gd name="connsiteX1" fmla="*/ 12191695 w 12191695"/>
              <a:gd name="connsiteY1" fmla="*/ 0 h 5020241"/>
              <a:gd name="connsiteX2" fmla="*/ 12191695 w 12191695"/>
              <a:gd name="connsiteY2" fmla="*/ 4057991 h 5020241"/>
              <a:gd name="connsiteX3" fmla="*/ 11914945 w 12191695"/>
              <a:gd name="connsiteY3" fmla="*/ 4110187 h 5020241"/>
              <a:gd name="connsiteX4" fmla="*/ 11639412 w 12191695"/>
              <a:gd name="connsiteY4" fmla="*/ 4159931 h 5020241"/>
              <a:gd name="connsiteX5" fmla="*/ 11362661 w 12191695"/>
              <a:gd name="connsiteY5" fmla="*/ 4208624 h 5020241"/>
              <a:gd name="connsiteX6" fmla="*/ 11084690 w 12191695"/>
              <a:gd name="connsiteY6" fmla="*/ 4250310 h 5020241"/>
              <a:gd name="connsiteX7" fmla="*/ 10807939 w 12191695"/>
              <a:gd name="connsiteY7" fmla="*/ 4292347 h 5020241"/>
              <a:gd name="connsiteX8" fmla="*/ 10529968 w 12191695"/>
              <a:gd name="connsiteY8" fmla="*/ 4331582 h 5020241"/>
              <a:gd name="connsiteX9" fmla="*/ 10255655 w 12191695"/>
              <a:gd name="connsiteY9" fmla="*/ 4365211 h 5020241"/>
              <a:gd name="connsiteX10" fmla="*/ 9977684 w 12191695"/>
              <a:gd name="connsiteY10" fmla="*/ 4397089 h 5020241"/>
              <a:gd name="connsiteX11" fmla="*/ 9700933 w 12191695"/>
              <a:gd name="connsiteY11" fmla="*/ 4426165 h 5020241"/>
              <a:gd name="connsiteX12" fmla="*/ 9429058 w 12191695"/>
              <a:gd name="connsiteY12" fmla="*/ 4451387 h 5020241"/>
              <a:gd name="connsiteX13" fmla="*/ 9153526 w 12191695"/>
              <a:gd name="connsiteY13" fmla="*/ 4476609 h 5020241"/>
              <a:gd name="connsiteX14" fmla="*/ 8881651 w 12191695"/>
              <a:gd name="connsiteY14" fmla="*/ 4497628 h 5020241"/>
              <a:gd name="connsiteX15" fmla="*/ 8609776 w 12191695"/>
              <a:gd name="connsiteY15" fmla="*/ 4514092 h 5020241"/>
              <a:gd name="connsiteX16" fmla="*/ 8339121 w 12191695"/>
              <a:gd name="connsiteY16" fmla="*/ 4531258 h 5020241"/>
              <a:gd name="connsiteX17" fmla="*/ 8070903 w 12191695"/>
              <a:gd name="connsiteY17" fmla="*/ 4545620 h 5020241"/>
              <a:gd name="connsiteX18" fmla="*/ 7805124 w 12191695"/>
              <a:gd name="connsiteY18" fmla="*/ 4555779 h 5020241"/>
              <a:gd name="connsiteX19" fmla="*/ 7539345 w 12191695"/>
              <a:gd name="connsiteY19" fmla="*/ 4564537 h 5020241"/>
              <a:gd name="connsiteX20" fmla="*/ 7276005 w 12191695"/>
              <a:gd name="connsiteY20" fmla="*/ 4572944 h 5020241"/>
              <a:gd name="connsiteX21" fmla="*/ 7016322 w 12191695"/>
              <a:gd name="connsiteY21" fmla="*/ 4576798 h 5020241"/>
              <a:gd name="connsiteX22" fmla="*/ 6756639 w 12191695"/>
              <a:gd name="connsiteY22" fmla="*/ 4581001 h 5020241"/>
              <a:gd name="connsiteX23" fmla="*/ 6500613 w 12191695"/>
              <a:gd name="connsiteY23" fmla="*/ 4583103 h 5020241"/>
              <a:gd name="connsiteX24" fmla="*/ 6247026 w 12191695"/>
              <a:gd name="connsiteY24" fmla="*/ 4581001 h 5020241"/>
              <a:gd name="connsiteX25" fmla="*/ 5995877 w 12191695"/>
              <a:gd name="connsiteY25" fmla="*/ 4581001 h 5020241"/>
              <a:gd name="connsiteX26" fmla="*/ 5747167 w 12191695"/>
              <a:gd name="connsiteY26" fmla="*/ 4576798 h 5020241"/>
              <a:gd name="connsiteX27" fmla="*/ 5503333 w 12191695"/>
              <a:gd name="connsiteY27" fmla="*/ 4570492 h 5020241"/>
              <a:gd name="connsiteX28" fmla="*/ 5261938 w 12191695"/>
              <a:gd name="connsiteY28" fmla="*/ 4564537 h 5020241"/>
              <a:gd name="connsiteX29" fmla="*/ 5025418 w 12191695"/>
              <a:gd name="connsiteY29" fmla="*/ 4557881 h 5020241"/>
              <a:gd name="connsiteX30" fmla="*/ 4790118 w 12191695"/>
              <a:gd name="connsiteY30" fmla="*/ 4547722 h 5020241"/>
              <a:gd name="connsiteX31" fmla="*/ 4558477 w 12191695"/>
              <a:gd name="connsiteY31" fmla="*/ 4536862 h 5020241"/>
              <a:gd name="connsiteX32" fmla="*/ 4331710 w 12191695"/>
              <a:gd name="connsiteY32" fmla="*/ 4527054 h 5020241"/>
              <a:gd name="connsiteX33" fmla="*/ 3889152 w 12191695"/>
              <a:gd name="connsiteY33" fmla="*/ 4499379 h 5020241"/>
              <a:gd name="connsiteX34" fmla="*/ 3464881 w 12191695"/>
              <a:gd name="connsiteY34" fmla="*/ 4469954 h 5020241"/>
              <a:gd name="connsiteX35" fmla="*/ 3057678 w 12191695"/>
              <a:gd name="connsiteY35" fmla="*/ 4439126 h 5020241"/>
              <a:gd name="connsiteX36" fmla="*/ 2672421 w 12191695"/>
              <a:gd name="connsiteY36" fmla="*/ 4405147 h 5020241"/>
              <a:gd name="connsiteX37" fmla="*/ 2304232 w 12191695"/>
              <a:gd name="connsiteY37" fmla="*/ 4369765 h 5020241"/>
              <a:gd name="connsiteX38" fmla="*/ 1962864 w 12191695"/>
              <a:gd name="connsiteY38" fmla="*/ 4331582 h 5020241"/>
              <a:gd name="connsiteX39" fmla="*/ 1642223 w 12191695"/>
              <a:gd name="connsiteY39" fmla="*/ 4294099 h 5020241"/>
              <a:gd name="connsiteX40" fmla="*/ 1347183 w 12191695"/>
              <a:gd name="connsiteY40" fmla="*/ 4256616 h 5020241"/>
              <a:gd name="connsiteX41" fmla="*/ 1076528 w 12191695"/>
              <a:gd name="connsiteY41" fmla="*/ 4221235 h 5020241"/>
              <a:gd name="connsiteX42" fmla="*/ 836351 w 12191695"/>
              <a:gd name="connsiteY42" fmla="*/ 4187605 h 5020241"/>
              <a:gd name="connsiteX43" fmla="*/ 619339 w 12191695"/>
              <a:gd name="connsiteY43" fmla="*/ 4155727 h 5020241"/>
              <a:gd name="connsiteX44" fmla="*/ 436464 w 12191695"/>
              <a:gd name="connsiteY44" fmla="*/ 4129104 h 5020241"/>
              <a:gd name="connsiteX45" fmla="*/ 282848 w 12191695"/>
              <a:gd name="connsiteY45" fmla="*/ 4103881 h 5020241"/>
              <a:gd name="connsiteX46" fmla="*/ 71932 w 12191695"/>
              <a:gd name="connsiteY46" fmla="*/ 4067800 h 5020241"/>
              <a:gd name="connsiteX47" fmla="*/ 1 w 12191695"/>
              <a:gd name="connsiteY47" fmla="*/ 4055539 h 5020241"/>
              <a:gd name="connsiteX48" fmla="*/ 1 w 12191695"/>
              <a:gd name="connsiteY48" fmla="*/ 5020241 h 5020241"/>
              <a:gd name="connsiteX49" fmla="*/ 0 w 12191695"/>
              <a:gd name="connsiteY49" fmla="*/ 5020241 h 502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142" y="3128074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8392"/>
            <a:ext cx="9144000" cy="3033446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4110824"/>
            <a:ext cx="3761443" cy="19089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The nature of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920" y="4110824"/>
            <a:ext cx="3579382" cy="2137576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Love is a special set of cognitions, emotions, and behaviors observed in an intimate relationship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There are two main types of love studied by psychologists: passionate &amp; companionate</a:t>
            </a:r>
          </a:p>
        </p:txBody>
      </p:sp>
    </p:spTree>
    <p:extLst>
      <p:ext uri="{BB962C8B-B14F-4D97-AF65-F5344CB8AC3E}">
        <p14:creationId xmlns:p14="http://schemas.microsoft.com/office/powerpoint/2010/main" val="401908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801794"/>
            <a:ext cx="8250178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756D4-9568-4190-8856-9A7924A2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46" y="801794"/>
            <a:ext cx="4054284" cy="52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142"/>
      </p:ext>
    </p:extLst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Passionate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7136618" cy="3530600"/>
          </a:xfrm>
        </p:spPr>
        <p:txBody>
          <a:bodyPr>
            <a:normAutofit/>
          </a:bodyPr>
          <a:lstStyle/>
          <a:p>
            <a:r>
              <a:rPr lang="en-US" sz="2400" dirty="0"/>
              <a:t>All-consuming physical and psychological state</a:t>
            </a:r>
          </a:p>
          <a:p>
            <a:r>
              <a:rPr lang="en-US" sz="2400" dirty="0"/>
              <a:t>Feelings are very intense early on and decrease over time</a:t>
            </a:r>
          </a:p>
          <a:p>
            <a:r>
              <a:rPr lang="en-US" sz="2400" dirty="0"/>
              <a:t>Sets in before partner is known very well</a:t>
            </a:r>
          </a:p>
          <a:p>
            <a:r>
              <a:rPr lang="en-US" sz="2400" dirty="0"/>
              <a:t>Usually temporary</a:t>
            </a:r>
          </a:p>
        </p:txBody>
      </p:sp>
    </p:spTree>
    <p:extLst>
      <p:ext uri="{BB962C8B-B14F-4D97-AF65-F5344CB8AC3E}">
        <p14:creationId xmlns:p14="http://schemas.microsoft.com/office/powerpoint/2010/main" val="39809458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Companionate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7593818" cy="3530600"/>
          </a:xfrm>
        </p:spPr>
        <p:txBody>
          <a:bodyPr>
            <a:normAutofit/>
          </a:bodyPr>
          <a:lstStyle/>
          <a:p>
            <a:r>
              <a:rPr lang="en-US" sz="2400" dirty="0"/>
              <a:t>Much deeper and less intense state characterized by intimacy and commitment</a:t>
            </a:r>
          </a:p>
          <a:p>
            <a:r>
              <a:rPr lang="en-US" sz="2400" dirty="0"/>
              <a:t>Based upon full knowledge of other person’s character</a:t>
            </a:r>
          </a:p>
          <a:p>
            <a:r>
              <a:rPr lang="en-US" sz="2400" dirty="0"/>
              <a:t>Develops gradually over time and tends to be more enduring</a:t>
            </a:r>
          </a:p>
          <a:p>
            <a:r>
              <a:rPr lang="en-US" sz="2400" dirty="0"/>
              <a:t>Passionate love often develops into companionate love</a:t>
            </a:r>
          </a:p>
        </p:txBody>
      </p:sp>
    </p:spTree>
    <p:extLst>
      <p:ext uri="{BB962C8B-B14F-4D97-AF65-F5344CB8AC3E}">
        <p14:creationId xmlns:p14="http://schemas.microsoft.com/office/powerpoint/2010/main" val="211093783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 of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7136618" cy="38354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Sternberg’s (1986) Triangular Theory</a:t>
            </a:r>
          </a:p>
          <a:p>
            <a:pPr lvl="1"/>
            <a:r>
              <a:rPr lang="en-US" sz="2000" dirty="0"/>
              <a:t>Three components of love</a:t>
            </a:r>
          </a:p>
          <a:p>
            <a:pPr lvl="2"/>
            <a:r>
              <a:rPr lang="en-US" sz="1800" dirty="0"/>
              <a:t>Passion – motivational component</a:t>
            </a:r>
          </a:p>
          <a:p>
            <a:pPr lvl="2"/>
            <a:r>
              <a:rPr lang="en-US" sz="1800" dirty="0"/>
              <a:t>Intimacy – emotional component</a:t>
            </a:r>
          </a:p>
          <a:p>
            <a:pPr lvl="2"/>
            <a:r>
              <a:rPr lang="en-US" sz="1800" dirty="0"/>
              <a:t>Commitment – cognitive component</a:t>
            </a:r>
          </a:p>
          <a:p>
            <a:pPr lvl="2"/>
            <a:endParaRPr lang="en-US" sz="1800" dirty="0"/>
          </a:p>
          <a:p>
            <a:pPr lvl="1"/>
            <a:r>
              <a:rPr lang="en-US" sz="2000" dirty="0"/>
              <a:t>Passion builds up quickly, then declines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For relationship to last, intimacy and commitment must compensate</a:t>
            </a:r>
          </a:p>
        </p:txBody>
      </p:sp>
    </p:spTree>
    <p:extLst>
      <p:ext uri="{BB962C8B-B14F-4D97-AF65-F5344CB8AC3E}">
        <p14:creationId xmlns:p14="http://schemas.microsoft.com/office/powerpoint/2010/main" val="19100119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Sternberg’s Triangular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7060418" cy="3530600"/>
          </a:xfrm>
        </p:spPr>
        <p:txBody>
          <a:bodyPr/>
          <a:lstStyle/>
          <a:p>
            <a:pPr lvl="1"/>
            <a:r>
              <a:rPr lang="en-US" sz="2000" dirty="0"/>
              <a:t>These components can be combined to form 8 different types of love</a:t>
            </a:r>
            <a:endParaRPr lang="en-US" dirty="0"/>
          </a:p>
          <a:p>
            <a:pPr lvl="1"/>
            <a:r>
              <a:rPr lang="en-US" sz="2000" dirty="0"/>
              <a:t>Ideally, we want all three components present simultaneously (consummate love)</a:t>
            </a:r>
          </a:p>
          <a:p>
            <a:pPr lvl="1"/>
            <a:r>
              <a:rPr lang="en-US" sz="2000" dirty="0"/>
              <a:t>Your </a:t>
            </a:r>
            <a:r>
              <a:rPr lang="en-US" sz="2000" i="1" dirty="0"/>
              <a:t>love triangle </a:t>
            </a:r>
            <a:r>
              <a:rPr lang="en-US" sz="2000" dirty="0"/>
              <a:t>may be different from your partner’s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94E91B8-A329-41D3-B004-D8400090E1B8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3079584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dirty="0"/>
          </a:p>
        </p:txBody>
      </p:sp>
      <p:sp>
        <p:nvSpPr>
          <p:cNvPr id="6" name="Isosceles Triangle 4">
            <a:extLst>
              <a:ext uri="{FF2B5EF4-FFF2-40B4-BE49-F238E27FC236}">
                <a16:creationId xmlns:a16="http://schemas.microsoft.com/office/drawing/2014/main" id="{265874F7-42A8-48DD-8DE9-2E80AFFC2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832184"/>
            <a:ext cx="2133600" cy="1371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Verdana" panose="020B060403050404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7DE2622-9161-4E8D-948E-46D246B7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451184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Intimacy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780432F-6C8B-46BE-B644-C2E0498C1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203784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Passion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10589EA-3E96-4E41-AAC3-8F9424BA1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6203784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Commitment</a:t>
            </a: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BF4ECAF5-84A8-4357-9C30-52BDFE365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213184"/>
            <a:ext cx="914400" cy="914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Verdana" panose="020B060403050404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A873472-E3E5-4A5A-8EDE-C20FB8AE9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517984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90000"/>
              <a:buBlip>
                <a:blip r:embed="rId2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80000"/>
              <a:buBlip>
                <a:blip r:embed="rId3"/>
              </a:buBlip>
              <a:defRPr sz="28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Blip>
                <a:blip r:embed="rId5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sz="20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400">
                <a:solidFill>
                  <a:srgbClr val="002060"/>
                </a:solidFill>
                <a:latin typeface="Verdana" panose="020B0604030504040204" pitchFamily="34" charset="0"/>
              </a:rPr>
              <a:t>IDEAL</a:t>
            </a:r>
          </a:p>
        </p:txBody>
      </p:sp>
    </p:spTree>
    <p:extLst>
      <p:ext uri="{BB962C8B-B14F-4D97-AF65-F5344CB8AC3E}">
        <p14:creationId xmlns:p14="http://schemas.microsoft.com/office/powerpoint/2010/main" val="267823773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Sternberg’s 8 varieties of love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792179"/>
              </p:ext>
            </p:extLst>
          </p:nvPr>
        </p:nvGraphicFramePr>
        <p:xfrm>
          <a:off x="533400" y="2499253"/>
          <a:ext cx="8000999" cy="34316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97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21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Type of 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Passion?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Intimacy?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Commitment?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Example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Nonlove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Acquaintances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Liking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Close friends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Infatuation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Crushes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Empty 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Some arranged marriages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Fatuous 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Long-distance relationships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Romantic 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Friends with benefits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9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Companionate 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Long-term, happy couples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1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Consummate Love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“Epic” romances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998038"/>
      </p:ext>
    </p:extLst>
  </p:cSld>
  <p:clrMapOvr>
    <a:masterClrMapping/>
  </p:clrMapOvr>
  <p:transition spd="slow">
    <p:strips dir="r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 of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7212818" cy="3759200"/>
          </a:xfrm>
        </p:spPr>
        <p:txBody>
          <a:bodyPr>
            <a:normAutofit/>
          </a:bodyPr>
          <a:lstStyle/>
          <a:p>
            <a:r>
              <a:rPr lang="en-US" sz="2400" dirty="0"/>
              <a:t>B. Lee’s (1977) Styles of Loving</a:t>
            </a:r>
          </a:p>
          <a:p>
            <a:pPr lvl="1"/>
            <a:r>
              <a:rPr lang="en-US" sz="2000" dirty="0"/>
              <a:t>Emphasizes how people approach love</a:t>
            </a:r>
          </a:p>
          <a:p>
            <a:pPr lvl="2"/>
            <a:r>
              <a:rPr lang="en-US" sz="1800" dirty="0"/>
              <a:t>1. Romantic – “hopeless romantic,” love at first sight</a:t>
            </a:r>
          </a:p>
          <a:p>
            <a:pPr lvl="2"/>
            <a:r>
              <a:rPr lang="en-US" sz="1800" dirty="0"/>
              <a:t>2. Altruistic – selflessness and unconditional love</a:t>
            </a:r>
          </a:p>
          <a:p>
            <a:pPr lvl="2"/>
            <a:r>
              <a:rPr lang="en-US" sz="1800" dirty="0"/>
              <a:t>3. Pragmatic – practical and businesslike, the “shopping list” love style</a:t>
            </a:r>
          </a:p>
          <a:p>
            <a:pPr lvl="2"/>
            <a:r>
              <a:rPr lang="en-US" sz="1800" dirty="0"/>
              <a:t>4. Game-playing – casual and uncommitted</a:t>
            </a:r>
          </a:p>
        </p:txBody>
      </p:sp>
    </p:spTree>
    <p:extLst>
      <p:ext uri="{BB962C8B-B14F-4D97-AF65-F5344CB8AC3E}">
        <p14:creationId xmlns:p14="http://schemas.microsoft.com/office/powerpoint/2010/main" val="233268237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620146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4554582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Lee’s Styles of Loving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E3C00-FA65-4A8C-A01A-89F035460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7" r="13512" b="2"/>
          <a:stretch/>
        </p:blipFill>
        <p:spPr>
          <a:xfrm>
            <a:off x="5080883" y="480060"/>
            <a:ext cx="3697356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" y="1440426"/>
            <a:ext cx="5080883" cy="4373865"/>
          </a:xfrm>
        </p:spPr>
        <p:txBody>
          <a:bodyPr anchor="ctr">
            <a:normAutofit/>
          </a:bodyPr>
          <a:lstStyle/>
          <a:p>
            <a:pPr lvl="2"/>
            <a:r>
              <a:rPr lang="en-US" sz="1800" dirty="0">
                <a:solidFill>
                  <a:srgbClr val="FFFFFF"/>
                </a:solidFill>
              </a:rPr>
              <a:t>5. Companionate – peaceful and affectionate, friends first</a:t>
            </a:r>
          </a:p>
          <a:p>
            <a:pPr lvl="2"/>
            <a:r>
              <a:rPr lang="en-US" sz="1800" dirty="0">
                <a:solidFill>
                  <a:srgbClr val="FFFFFF"/>
                </a:solidFill>
              </a:rPr>
              <a:t>6. Possessive – intensive, obsessive love relationships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No one style is better than another; relationship success depends upon matching of styles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There are sex differences in some love styles (e.g., game-playing, pragmatic), consistent with evolutionary predictions</a:t>
            </a:r>
          </a:p>
        </p:txBody>
      </p:sp>
    </p:spTree>
    <p:extLst>
      <p:ext uri="{BB962C8B-B14F-4D97-AF65-F5344CB8AC3E}">
        <p14:creationId xmlns:p14="http://schemas.microsoft.com/office/powerpoint/2010/main" val="58304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nature of 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831818" cy="3530600"/>
          </a:xfrm>
        </p:spPr>
        <p:txBody>
          <a:bodyPr>
            <a:normAutofit/>
          </a:bodyPr>
          <a:lstStyle/>
          <a:p>
            <a:r>
              <a:rPr lang="en-US" sz="2000" dirty="0"/>
              <a:t>Often overlaps with love, but is a distinct construct</a:t>
            </a:r>
          </a:p>
          <a:p>
            <a:pPr lvl="1"/>
            <a:r>
              <a:rPr lang="en-US" sz="1800" dirty="0"/>
              <a:t>Viewed as a cognition about a relationship – an intention to remain with one’s partner</a:t>
            </a:r>
          </a:p>
          <a:p>
            <a:endParaRPr lang="en-US" sz="2000" dirty="0"/>
          </a:p>
          <a:p>
            <a:r>
              <a:rPr lang="en-US" sz="2000" dirty="0"/>
              <a:t>The Investment Model of commitment (</a:t>
            </a:r>
            <a:r>
              <a:rPr lang="en-US" sz="2000" dirty="0" err="1"/>
              <a:t>Rusbult</a:t>
            </a:r>
            <a:r>
              <a:rPr lang="en-US" sz="2000" dirty="0"/>
              <a:t>, 1980)</a:t>
            </a:r>
          </a:p>
          <a:p>
            <a:pPr lvl="1"/>
            <a:r>
              <a:rPr lang="en-US" sz="1800" dirty="0"/>
              <a:t>Commitment is driven by three factors: satisfaction, alternatives, and investments</a:t>
            </a:r>
          </a:p>
        </p:txBody>
      </p:sp>
    </p:spTree>
    <p:extLst>
      <p:ext uri="{BB962C8B-B14F-4D97-AF65-F5344CB8AC3E}">
        <p14:creationId xmlns:p14="http://schemas.microsoft.com/office/powerpoint/2010/main" val="133138634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73667"/>
            <a:ext cx="2634343" cy="4833745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rgbClr val="EBEBEB"/>
                </a:solidFill>
              </a:rPr>
              <a:t>The importance of relationships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2B7278-5F09-416C-939C-179603A0C2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272487"/>
              </p:ext>
            </p:extLst>
          </p:nvPr>
        </p:nvGraphicFramePr>
        <p:xfrm>
          <a:off x="3895725" y="808038"/>
          <a:ext cx="4793456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1201592"/>
      </p:ext>
    </p:extLst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Investment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755618" cy="3911600"/>
          </a:xfrm>
        </p:spPr>
        <p:txBody>
          <a:bodyPr>
            <a:normAutofit/>
          </a:bodyPr>
          <a:lstStyle/>
          <a:p>
            <a:r>
              <a:rPr lang="en-US" sz="2000" dirty="0"/>
              <a:t>1. Satisfaction: one’s subjective evaluation of the relationship</a:t>
            </a:r>
          </a:p>
          <a:p>
            <a:pPr lvl="1"/>
            <a:r>
              <a:rPr lang="en-US" sz="1800" dirty="0"/>
              <a:t>Are we getting what we think we deserve?</a:t>
            </a:r>
          </a:p>
          <a:p>
            <a:r>
              <a:rPr lang="en-US" sz="2000" dirty="0"/>
              <a:t>2. Alternatives: how desirable are other partners and relationship states?</a:t>
            </a:r>
          </a:p>
          <a:p>
            <a:pPr lvl="1"/>
            <a:r>
              <a:rPr lang="en-US" sz="1800" dirty="0"/>
              <a:t>Could you get a better deal elsewhere?</a:t>
            </a:r>
          </a:p>
          <a:p>
            <a:r>
              <a:rPr lang="en-US" sz="2000" dirty="0"/>
              <a:t>3. Investments: everything you have put into the relationship</a:t>
            </a:r>
          </a:p>
          <a:p>
            <a:pPr lvl="1"/>
            <a:r>
              <a:rPr lang="en-US" sz="1800" dirty="0"/>
              <a:t>Both tangible and intangible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149D4-0001-404C-A148-24AE377B7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444" y="4572000"/>
            <a:ext cx="1663589" cy="21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15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Investment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Commitment is strongest when we are highly satisfied, have invested much, and perceive poor quality alternatives</a:t>
            </a:r>
          </a:p>
          <a:p>
            <a:endParaRPr lang="en-US" dirty="0"/>
          </a:p>
          <a:p>
            <a:r>
              <a:rPr lang="en-US" dirty="0"/>
              <a:t>Can help explain why people stay in both good and bad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EF814-E48C-442C-BA6F-C8FAC2D1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570" y="4343400"/>
            <a:ext cx="361263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9785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960868" y="1590205"/>
            <a:ext cx="6053670" cy="3677591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599509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4554582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Varieties of loving and committed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245DE-5D60-4439-86AC-3438AC3FD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2" r="35512"/>
          <a:stretch/>
        </p:blipFill>
        <p:spPr>
          <a:xfrm>
            <a:off x="5563669" y="645106"/>
            <a:ext cx="3093988" cy="558536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23" y="2418735"/>
            <a:ext cx="4554582" cy="38117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A. Heterosexual vs. same-sex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Some cultures extend marriage rights to same-sex couples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Same-sex couples tend to establish greater equality, but are more likely to break up (perhaps due to inequality in marriage rights)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B. Monogamous vs. non-monogamous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Consensual nonmonogamy: an explicit agreement to have sexual or romantic relationships with others</a:t>
            </a:r>
          </a:p>
        </p:txBody>
      </p:sp>
    </p:spTree>
    <p:extLst>
      <p:ext uri="{BB962C8B-B14F-4D97-AF65-F5344CB8AC3E}">
        <p14:creationId xmlns:p14="http://schemas.microsoft.com/office/powerpoint/2010/main" val="1432870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Varieties of loving and committed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0"/>
            <a:ext cx="8001000" cy="4495800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Types of consensual </a:t>
            </a:r>
            <a:r>
              <a:rPr lang="en-US" sz="1800" dirty="0" err="1"/>
              <a:t>nonmonogamy</a:t>
            </a:r>
            <a:endParaRPr lang="en-US" sz="1800" dirty="0"/>
          </a:p>
          <a:p>
            <a:pPr lvl="2"/>
            <a:r>
              <a:rPr lang="en-US" dirty="0"/>
              <a:t>Open relationships: relationship “home base,” but ability to pursue outside partners</a:t>
            </a:r>
          </a:p>
          <a:p>
            <a:pPr lvl="2"/>
            <a:r>
              <a:rPr lang="en-US" dirty="0"/>
              <a:t>Swinging: temporary swapping of marital partners</a:t>
            </a:r>
          </a:p>
          <a:p>
            <a:pPr lvl="2"/>
            <a:r>
              <a:rPr lang="en-US" dirty="0"/>
              <a:t>Polygamy: marriage with multiple spouses</a:t>
            </a:r>
          </a:p>
          <a:p>
            <a:pPr lvl="3"/>
            <a:r>
              <a:rPr lang="en-US" sz="1400" dirty="0"/>
              <a:t>Polygyny vs. polyandry</a:t>
            </a:r>
          </a:p>
          <a:p>
            <a:pPr lvl="2"/>
            <a:r>
              <a:rPr lang="en-US" dirty="0"/>
              <a:t>Polyamory: multiple sexual and/or romantic partners simultaneously, with or without marriage</a:t>
            </a:r>
          </a:p>
          <a:p>
            <a:pPr lvl="1"/>
            <a:r>
              <a:rPr lang="en-US" dirty="0"/>
              <a:t>The Coolidge Effect helps explain the appeal of consensually </a:t>
            </a:r>
            <a:r>
              <a:rPr lang="en-US" dirty="0" err="1"/>
              <a:t>nonmonogamous</a:t>
            </a:r>
            <a:r>
              <a:rPr lang="en-US" dirty="0"/>
              <a:t> relationships: as we become more familiar with a sexual stimulus, our arousal to it habituates</a:t>
            </a:r>
          </a:p>
          <a:p>
            <a:pPr lvl="1"/>
            <a:r>
              <a:rPr lang="en-US" dirty="0"/>
              <a:t>Many beliefs about </a:t>
            </a:r>
            <a:r>
              <a:rPr lang="en-US" dirty="0" err="1"/>
              <a:t>nonmonogamy</a:t>
            </a:r>
            <a:r>
              <a:rPr lang="en-US" dirty="0"/>
              <a:t> are unfounded</a:t>
            </a:r>
          </a:p>
          <a:p>
            <a:pPr lvl="2"/>
            <a:r>
              <a:rPr lang="en-US" dirty="0"/>
              <a:t>e.g., idea that </a:t>
            </a:r>
            <a:r>
              <a:rPr lang="en-US" dirty="0" err="1"/>
              <a:t>nonmonogamy</a:t>
            </a:r>
            <a:r>
              <a:rPr lang="en-US" dirty="0"/>
              <a:t> is always unsafe and monogamy is always safe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048000"/>
            <a:ext cx="18288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923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Varieties of loving and committed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CB49F-3B0D-4CF4-A52D-21E050402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6" r="11447" b="4"/>
          <a:stretch/>
        </p:blipFill>
        <p:spPr>
          <a:xfrm>
            <a:off x="863600" y="2775951"/>
            <a:ext cx="325876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603500"/>
            <a:ext cx="4419600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C. Married vs. cohabiting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Marriage rate is in decline, cohabitation is increasing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Cohabiting couples tend to have greater equality and less traditional gender role adherence, but fewer legal rights and protections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Both marriage and cohabitation associated with better health than being single (</a:t>
            </a:r>
            <a:r>
              <a:rPr lang="en-US" dirty="0" err="1"/>
              <a:t>Musick</a:t>
            </a:r>
            <a:r>
              <a:rPr lang="en-US" dirty="0"/>
              <a:t> &amp; Bumpass, 2012)</a:t>
            </a:r>
          </a:p>
        </p:txBody>
      </p:sp>
    </p:spTree>
    <p:extLst>
      <p:ext uri="{BB962C8B-B14F-4D97-AF65-F5344CB8AC3E}">
        <p14:creationId xmlns:p14="http://schemas.microsoft.com/office/powerpoint/2010/main" val="265983371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956" y="643466"/>
            <a:ext cx="1478204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25850" y="1778693"/>
            <a:ext cx="3209207" cy="459638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2BB8A-9F5D-4C04-B91A-7DB65BF8F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450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47085"/>
      </p:ext>
    </p:extLst>
  </p:cSld>
  <p:clrMapOvr>
    <a:masterClrMapping/>
  </p:clrMapOvr>
  <p:transition spd="slow"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B307-B26A-4953-A501-AE245102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Assessment</a:t>
            </a:r>
          </a:p>
        </p:txBody>
      </p:sp>
    </p:spTree>
    <p:extLst>
      <p:ext uri="{BB962C8B-B14F-4D97-AF65-F5344CB8AC3E}">
        <p14:creationId xmlns:p14="http://schemas.microsoft.com/office/powerpoint/2010/main" val="626665798"/>
      </p:ext>
    </p:extLst>
  </p:cSld>
  <p:clrMapOvr>
    <a:masterClrMapping/>
  </p:clrMapOvr>
  <p:transition spd="slow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113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706465" y="1335800"/>
            <a:ext cx="6053670" cy="4186400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3849329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Characteristics of good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3C6AE-9B8F-4425-B148-FE000B3F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076" y="2590800"/>
            <a:ext cx="3621530" cy="18922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152" y="1798334"/>
            <a:ext cx="4268948" cy="3811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A. Positive communication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Gottman (1994): biggest predictor of early divorce was ratio of positive to negative comments that occurred in a videotaped discussion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Defensive behaviors such as </a:t>
            </a:r>
            <a:r>
              <a:rPr lang="en-US" i="1" dirty="0">
                <a:solidFill>
                  <a:srgbClr val="FFFFFF"/>
                </a:solidFill>
              </a:rPr>
              <a:t>stonewalling</a:t>
            </a:r>
            <a:r>
              <a:rPr lang="en-US" dirty="0">
                <a:solidFill>
                  <a:srgbClr val="FFFFFF"/>
                </a:solidFill>
              </a:rPr>
              <a:t> (i.e., indifference to partner’s concerns) also predicted early breakup</a:t>
            </a:r>
          </a:p>
        </p:txBody>
      </p:sp>
    </p:spTree>
    <p:extLst>
      <p:ext uri="{BB962C8B-B14F-4D97-AF65-F5344CB8AC3E}">
        <p14:creationId xmlns:p14="http://schemas.microsoft.com/office/powerpoint/2010/main" val="2390818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good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603218" cy="3530600"/>
          </a:xfrm>
        </p:spPr>
        <p:txBody>
          <a:bodyPr>
            <a:normAutofit/>
          </a:bodyPr>
          <a:lstStyle/>
          <a:p>
            <a:r>
              <a:rPr lang="en-US" sz="2000" dirty="0"/>
              <a:t>B. Healthy sexuality</a:t>
            </a:r>
          </a:p>
          <a:p>
            <a:pPr lvl="1"/>
            <a:r>
              <a:rPr lang="en-US" sz="1800" dirty="0"/>
              <a:t>Couples who communicate more in bed are more sexually satisfied (</a:t>
            </a:r>
            <a:r>
              <a:rPr lang="en-US" sz="1800" dirty="0" err="1"/>
              <a:t>Babin</a:t>
            </a:r>
            <a:r>
              <a:rPr lang="en-US" sz="1800" dirty="0"/>
              <a:t>, 2013)</a:t>
            </a:r>
          </a:p>
          <a:p>
            <a:pPr lvl="1"/>
            <a:r>
              <a:rPr lang="en-US" sz="1800" dirty="0"/>
              <a:t>Both verbal and nonverbal communication are important</a:t>
            </a:r>
          </a:p>
          <a:p>
            <a:pPr lvl="1"/>
            <a:r>
              <a:rPr lang="en-US" sz="1800" i="1" dirty="0"/>
              <a:t>Sexual communal strength </a:t>
            </a:r>
            <a:r>
              <a:rPr lang="en-US" sz="1800" dirty="0"/>
              <a:t>is part of a healthy relationship</a:t>
            </a:r>
          </a:p>
          <a:p>
            <a:pPr lvl="2"/>
            <a:r>
              <a:rPr lang="en-US" sz="1600" dirty="0"/>
              <a:t>i.e., willingness to satisfy partner’s needs even when they do not align with your own</a:t>
            </a:r>
          </a:p>
        </p:txBody>
      </p:sp>
    </p:spTree>
    <p:extLst>
      <p:ext uri="{BB962C8B-B14F-4D97-AF65-F5344CB8AC3E}">
        <p14:creationId xmlns:p14="http://schemas.microsoft.com/office/powerpoint/2010/main" val="379332460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good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603218" cy="3530600"/>
          </a:xfrm>
        </p:spPr>
        <p:txBody>
          <a:bodyPr>
            <a:normAutofit/>
          </a:bodyPr>
          <a:lstStyle/>
          <a:p>
            <a:r>
              <a:rPr lang="en-US" sz="2000" dirty="0"/>
              <a:t>C. Self-expansion</a:t>
            </a:r>
          </a:p>
          <a:p>
            <a:pPr lvl="1"/>
            <a:r>
              <a:rPr lang="en-US" sz="1800" dirty="0"/>
              <a:t>Humans have a fundamental need to “expand” the self over time (</a:t>
            </a:r>
            <a:r>
              <a:rPr lang="en-US" sz="1800" dirty="0" err="1"/>
              <a:t>Aron</a:t>
            </a:r>
            <a:r>
              <a:rPr lang="en-US" sz="1800" dirty="0"/>
              <a:t> &amp; </a:t>
            </a:r>
            <a:r>
              <a:rPr lang="en-US" sz="1800" dirty="0" err="1"/>
              <a:t>Aron</a:t>
            </a:r>
            <a:r>
              <a:rPr lang="en-US" sz="1800" dirty="0"/>
              <a:t>, 1986)</a:t>
            </a:r>
          </a:p>
          <a:p>
            <a:pPr lvl="1"/>
            <a:r>
              <a:rPr lang="en-US" sz="1800" dirty="0"/>
              <a:t>Relationships are a form of expansion, but we must continue to engage in novel and exciting activities with our partners to keep meeting those expansion needs</a:t>
            </a:r>
          </a:p>
        </p:txBody>
      </p:sp>
    </p:spTree>
    <p:extLst>
      <p:ext uri="{BB962C8B-B14F-4D97-AF65-F5344CB8AC3E}">
        <p14:creationId xmlns:p14="http://schemas.microsoft.com/office/powerpoint/2010/main" val="22032331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Singlehood and casual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603500"/>
            <a:ext cx="5181600" cy="3416300"/>
          </a:xfrm>
        </p:spPr>
        <p:txBody>
          <a:bodyPr anchor="ctr">
            <a:normAutofit/>
          </a:bodyPr>
          <a:lstStyle/>
          <a:p>
            <a:r>
              <a:rPr lang="en-US" dirty="0"/>
              <a:t>More adults are living single today than ever before</a:t>
            </a:r>
          </a:p>
          <a:p>
            <a:r>
              <a:rPr lang="en-US" dirty="0"/>
              <a:t>Perceptions of singles are largely negative </a:t>
            </a:r>
          </a:p>
          <a:p>
            <a:pPr lvl="1"/>
            <a:r>
              <a:rPr lang="en-US" dirty="0"/>
              <a:t>Negative stereotypes and discrimination are common</a:t>
            </a:r>
          </a:p>
          <a:p>
            <a:r>
              <a:rPr lang="en-US" dirty="0"/>
              <a:t>Singles may have a wide range of sexual relationships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01E9AC-D680-4A51-AE65-7666D4B91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1" r="21892"/>
          <a:stretch/>
        </p:blipFill>
        <p:spPr>
          <a:xfrm>
            <a:off x="5874799" y="2971800"/>
            <a:ext cx="2961556" cy="28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351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The dark side of relationships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1FF110-961A-4070-ADE8-AC8B91A3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3225992"/>
            <a:ext cx="3258768" cy="216708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603500"/>
            <a:ext cx="4419600" cy="3416300"/>
          </a:xfrm>
        </p:spPr>
        <p:txBody>
          <a:bodyPr anchor="ctr">
            <a:normAutofit/>
          </a:bodyPr>
          <a:lstStyle/>
          <a:p>
            <a:r>
              <a:rPr lang="en-US" dirty="0"/>
              <a:t>The divorce rate is a high as it has ever been</a:t>
            </a:r>
          </a:p>
          <a:p>
            <a:r>
              <a:rPr lang="en-US" dirty="0"/>
              <a:t>Many factors contribute to breakup and divorce</a:t>
            </a:r>
          </a:p>
          <a:p>
            <a:r>
              <a:rPr lang="en-US" dirty="0"/>
              <a:t>A. Social disapproval</a:t>
            </a:r>
          </a:p>
          <a:p>
            <a:pPr lvl="1"/>
            <a:r>
              <a:rPr lang="en-US" dirty="0"/>
              <a:t>Perceived disapproval is linked to a greater likelihood of breakup and poor health (Lehmiller &amp; Agnew, 2007; Lehmiller, 2012)</a:t>
            </a:r>
          </a:p>
        </p:txBody>
      </p:sp>
    </p:spTree>
    <p:extLst>
      <p:ext uri="{BB962C8B-B14F-4D97-AF65-F5344CB8AC3E}">
        <p14:creationId xmlns:p14="http://schemas.microsoft.com/office/powerpoint/2010/main" val="275412880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dark side of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603218" cy="3530600"/>
          </a:xfrm>
        </p:spPr>
        <p:txBody>
          <a:bodyPr/>
          <a:lstStyle/>
          <a:p>
            <a:r>
              <a:rPr lang="en-US" dirty="0"/>
              <a:t>B. Insecurity and jealousy</a:t>
            </a:r>
          </a:p>
          <a:p>
            <a:pPr lvl="1"/>
            <a:r>
              <a:rPr lang="en-US" sz="1800" dirty="0"/>
              <a:t>Feelings may stem from many sources</a:t>
            </a:r>
          </a:p>
          <a:p>
            <a:pPr lvl="1"/>
            <a:r>
              <a:rPr lang="en-US" sz="1800" dirty="0"/>
              <a:t>Attachment styles: patterns of approaching and developing relationships</a:t>
            </a:r>
          </a:p>
          <a:p>
            <a:pPr lvl="2"/>
            <a:r>
              <a:rPr lang="en-US" sz="1600" i="1" dirty="0"/>
              <a:t>Secure</a:t>
            </a:r>
            <a:r>
              <a:rPr lang="en-US" sz="1600" dirty="0"/>
              <a:t>: easy time getting close, no fear of abandonment</a:t>
            </a:r>
          </a:p>
          <a:p>
            <a:pPr lvl="2"/>
            <a:r>
              <a:rPr lang="en-US" sz="1600" i="1" dirty="0"/>
              <a:t>Anxious</a:t>
            </a:r>
            <a:r>
              <a:rPr lang="en-US" sz="1600" dirty="0"/>
              <a:t>: partner does not get as close as desired, fear that partner will leave (greater insecurity and jealousy)</a:t>
            </a:r>
          </a:p>
          <a:p>
            <a:pPr lvl="2"/>
            <a:r>
              <a:rPr lang="en-US" sz="1600" i="1" dirty="0"/>
              <a:t>Avoidant</a:t>
            </a:r>
            <a:r>
              <a:rPr lang="en-US" sz="1600" dirty="0"/>
              <a:t>: uncomfortable with intimacy and dependence on others</a:t>
            </a:r>
          </a:p>
        </p:txBody>
      </p:sp>
    </p:spTree>
    <p:extLst>
      <p:ext uri="{BB962C8B-B14F-4D97-AF65-F5344CB8AC3E}">
        <p14:creationId xmlns:p14="http://schemas.microsoft.com/office/powerpoint/2010/main" val="25063793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113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706465" y="1335800"/>
            <a:ext cx="6053670" cy="4186400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3" y="629265"/>
            <a:ext cx="3849329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Jealousy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644FB-8ACC-4BEF-B161-5122D731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127" y="2010071"/>
            <a:ext cx="3621530" cy="28554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38" y="1905000"/>
            <a:ext cx="4186400" cy="3978890"/>
          </a:xfrm>
        </p:spPr>
        <p:txBody>
          <a:bodyPr anchor="ctr">
            <a:normAutofit/>
          </a:bodyPr>
          <a:lstStyle/>
          <a:p>
            <a:pPr lvl="1"/>
            <a:r>
              <a:rPr lang="en-US" sz="2000" dirty="0">
                <a:solidFill>
                  <a:srgbClr val="FFFFFF"/>
                </a:solidFill>
              </a:rPr>
              <a:t>Sex differences in the experience of jealousy</a:t>
            </a:r>
          </a:p>
          <a:p>
            <a:pPr lvl="2"/>
            <a:r>
              <a:rPr lang="en-US" sz="1800" dirty="0">
                <a:solidFill>
                  <a:srgbClr val="FFFFFF"/>
                </a:solidFill>
              </a:rPr>
              <a:t>Men are more concerned about sexual infidelity and women about emotional infidelity (Buss et al., 1992)</a:t>
            </a:r>
          </a:p>
          <a:p>
            <a:pPr lvl="3"/>
            <a:r>
              <a:rPr lang="en-US" sz="1600" dirty="0">
                <a:solidFill>
                  <a:srgbClr val="FFFFFF"/>
                </a:solidFill>
              </a:rPr>
              <a:t>Theorized to be a result of men’s </a:t>
            </a:r>
            <a:r>
              <a:rPr lang="en-US" sz="1600" i="1" dirty="0">
                <a:solidFill>
                  <a:srgbClr val="FFFFFF"/>
                </a:solidFill>
              </a:rPr>
              <a:t>paternity uncertainty</a:t>
            </a:r>
            <a:r>
              <a:rPr lang="en-US" sz="1600" dirty="0">
                <a:solidFill>
                  <a:srgbClr val="FFFFFF"/>
                </a:solidFill>
              </a:rPr>
              <a:t>, but other explanations possible</a:t>
            </a:r>
            <a:endParaRPr lang="en-US" sz="1600" i="1" dirty="0">
              <a:solidFill>
                <a:srgbClr val="FFFFFF"/>
              </a:solidFill>
            </a:endParaRPr>
          </a:p>
          <a:p>
            <a:pPr lvl="3"/>
            <a:endParaRPr lang="en-US" dirty="0">
              <a:solidFill>
                <a:srgbClr val="FFFFFF"/>
              </a:solidFill>
            </a:endParaRPr>
          </a:p>
          <a:p>
            <a:pPr lvl="3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964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dark side of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831818" cy="3530600"/>
          </a:xfrm>
        </p:spPr>
        <p:txBody>
          <a:bodyPr>
            <a:normAutofit/>
          </a:bodyPr>
          <a:lstStyle/>
          <a:p>
            <a:r>
              <a:rPr lang="en-US" sz="2000" dirty="0"/>
              <a:t>C. Cheating</a:t>
            </a:r>
          </a:p>
          <a:p>
            <a:pPr lvl="1"/>
            <a:r>
              <a:rPr lang="en-US" sz="1800" dirty="0"/>
              <a:t>Nonconsensual nonmonogamy: when a monogamy agreement is violated</a:t>
            </a:r>
          </a:p>
          <a:p>
            <a:pPr lvl="1"/>
            <a:r>
              <a:rPr lang="en-US" sz="1800" dirty="0"/>
              <a:t>Estimates of cheating prevalence vary depending upon how infidelity is defined, type of sample, etc.</a:t>
            </a:r>
          </a:p>
          <a:p>
            <a:pPr lvl="2"/>
            <a:r>
              <a:rPr lang="en-US" sz="1600" dirty="0"/>
              <a:t>People’s own personal definitions of cheating vary considerably</a:t>
            </a:r>
          </a:p>
          <a:p>
            <a:pPr lvl="1"/>
            <a:r>
              <a:rPr lang="en-US" sz="1800" dirty="0"/>
              <a:t>Cheating often precipitates breakup and divorce</a:t>
            </a:r>
          </a:p>
        </p:txBody>
      </p:sp>
    </p:spTree>
    <p:extLst>
      <p:ext uri="{BB962C8B-B14F-4D97-AF65-F5344CB8AC3E}">
        <p14:creationId xmlns:p14="http://schemas.microsoft.com/office/powerpoint/2010/main" val="17085964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603218" cy="3530600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Cheating is a psychosocial phenomenon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dirty="0"/>
              <a:t>Is monogamy a realistic expectation? Would people be happier in </a:t>
            </a:r>
            <a:r>
              <a:rPr lang="en-US" sz="1800" dirty="0" err="1"/>
              <a:t>nonmonogamous</a:t>
            </a:r>
            <a:r>
              <a:rPr lang="en-US" sz="1800" dirty="0"/>
              <a:t> relationships?</a:t>
            </a:r>
          </a:p>
          <a:p>
            <a:pPr lvl="2"/>
            <a:r>
              <a:rPr lang="en-US" sz="1600" dirty="0"/>
              <a:t>Some argue that </a:t>
            </a:r>
            <a:r>
              <a:rPr lang="en-US" sz="1600" dirty="0" err="1"/>
              <a:t>nonmonogamy</a:t>
            </a:r>
            <a:r>
              <a:rPr lang="en-US" sz="1600" dirty="0"/>
              <a:t> is our “natural” state, but it is likely that different relationship states work better for different people</a:t>
            </a:r>
          </a:p>
        </p:txBody>
      </p:sp>
    </p:spTree>
    <p:extLst>
      <p:ext uri="{BB962C8B-B14F-4D97-AF65-F5344CB8AC3E}">
        <p14:creationId xmlns:p14="http://schemas.microsoft.com/office/powerpoint/2010/main" val="9243765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Coping with breakup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9A48EB-2535-4FA5-A04C-BDBBCC33A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228850"/>
              </p:ext>
            </p:extLst>
          </p:nvPr>
        </p:nvGraphicFramePr>
        <p:xfrm>
          <a:off x="965200" y="2925232"/>
          <a:ext cx="7219037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1831116"/>
      </p:ext>
    </p:extLst>
  </p:cSld>
  <p:clrMapOvr>
    <a:masterClrMapping/>
  </p:clrMapOvr>
  <p:transition spd="slow"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E12F-7D11-4584-AA2D-CDEC7E22B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Coping with breakup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1C874-548F-450F-A14D-BD67B52E7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emotions after a loss</a:t>
            </a:r>
          </a:p>
          <a:p>
            <a:r>
              <a:rPr lang="en-US" dirty="0"/>
              <a:t>Loneliness and grief</a:t>
            </a:r>
          </a:p>
          <a:p>
            <a:r>
              <a:rPr lang="en-US" dirty="0"/>
              <a:t>Sense of having been rejected</a:t>
            </a:r>
          </a:p>
          <a:p>
            <a:r>
              <a:rPr lang="en-US" dirty="0"/>
              <a:t>Guilt</a:t>
            </a:r>
          </a:p>
          <a:p>
            <a:r>
              <a:rPr lang="en-US" dirty="0"/>
              <a:t>Anger</a:t>
            </a:r>
          </a:p>
          <a:p>
            <a:r>
              <a:rPr lang="en-US" dirty="0"/>
              <a:t>Crying is a healthy release</a:t>
            </a:r>
          </a:p>
          <a:p>
            <a:r>
              <a:rPr lang="en-US" dirty="0"/>
              <a:t>“Rebound” relationships – not a good idea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8A6BEE-AF9F-43E9-ABEA-2CC9CB6DC4C5}"/>
              </a:ext>
            </a:extLst>
          </p:cNvPr>
          <p:cNvSpPr/>
          <p:nvPr/>
        </p:nvSpPr>
        <p:spPr>
          <a:xfrm>
            <a:off x="864382" y="5667959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https://www.youtube.com/watch?v=n8_QERLOu40&amp;feature=youtu.be&amp;app=desktop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2637108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3E10248-AF0E-477D-B4D2-47C02CE4E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3010C2-2DA5-460F-A40C-5317F567A0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7CB0634-F963-4EC9-A6F6-8EA46BD1F1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0A186-7444-4460-9C37-532E7671E9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E7F7380-C9AE-4041-B5DB-A29A9402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815" y="1370143"/>
            <a:ext cx="4793452" cy="4157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700">
                <a:solidFill>
                  <a:schemeClr val="tx1"/>
                </a:solidFill>
              </a:rPr>
              <a:t>Questions and Comments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33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Sexuality among singles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382" y="2489200"/>
            <a:ext cx="6527018" cy="3530600"/>
          </a:xfrm>
        </p:spPr>
        <p:txBody>
          <a:bodyPr>
            <a:normAutofit/>
          </a:bodyPr>
          <a:lstStyle/>
          <a:p>
            <a:r>
              <a:rPr lang="en-US" sz="2000" dirty="0"/>
              <a:t>Some singles may be celibate, and some may be asexual</a:t>
            </a:r>
          </a:p>
          <a:p>
            <a:endParaRPr lang="en-US" sz="2000" dirty="0"/>
          </a:p>
          <a:p>
            <a:r>
              <a:rPr lang="en-US" sz="2000" dirty="0"/>
              <a:t>Others may pursue casual relationships, including hookups and friends with benefits (FWBs)</a:t>
            </a:r>
          </a:p>
          <a:p>
            <a:pPr lvl="1"/>
            <a:r>
              <a:rPr lang="en-US" sz="1800" dirty="0"/>
              <a:t>Hookups are generally one-time encounters</a:t>
            </a:r>
          </a:p>
          <a:p>
            <a:pPr lvl="2"/>
            <a:r>
              <a:rPr lang="en-US" sz="1800" dirty="0"/>
              <a:t>Both men and women have them, but men report enjoying them more</a:t>
            </a:r>
          </a:p>
        </p:txBody>
      </p:sp>
    </p:spTree>
    <p:extLst>
      <p:ext uri="{BB962C8B-B14F-4D97-AF65-F5344CB8AC3E}">
        <p14:creationId xmlns:p14="http://schemas.microsoft.com/office/powerpoint/2010/main" val="359511877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Sexuality among singles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2286000"/>
            <a:ext cx="5130800" cy="4267200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FWBs can mean many different things, but usually refer to an ongoing sexual relationship with a non-romantic partner</a:t>
            </a:r>
          </a:p>
          <a:p>
            <a:pPr lvl="2"/>
            <a:r>
              <a:rPr lang="en-US" sz="1800" dirty="0"/>
              <a:t>Men and women have different motivations and expectations for these relationships</a:t>
            </a:r>
          </a:p>
          <a:p>
            <a:pPr lvl="2"/>
            <a:r>
              <a:rPr lang="en-US" sz="1800" dirty="0"/>
              <a:t>Sometimes evolve into romances</a:t>
            </a:r>
          </a:p>
          <a:p>
            <a:r>
              <a:rPr lang="en-US" dirty="0"/>
              <a:t>Singles may also be involved in more committed relationships</a:t>
            </a:r>
          </a:p>
          <a:p>
            <a:pPr lvl="1"/>
            <a:r>
              <a:rPr lang="en-US" sz="1800" dirty="0"/>
              <a:t>Serial monogamists enter and exit long-term, monogamous relationships repeatedly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57536-4A5C-4E37-9D5F-661ECEA1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542757"/>
            <a:ext cx="2310036" cy="153778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775269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>
            <a:normAutofit/>
          </a:bodyPr>
          <a:lstStyle/>
          <a:p>
            <a:r>
              <a:rPr lang="en-US" dirty="0"/>
              <a:t>Sexuality among singles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03500"/>
            <a:ext cx="4648200" cy="34163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Regardless of relationship state, singles are generally less sexually satisfied than married couples</a:t>
            </a:r>
          </a:p>
          <a:p>
            <a:r>
              <a:rPr lang="en-US" sz="2000" dirty="0"/>
              <a:t>Single women also reach orgasm less consistently (</a:t>
            </a:r>
            <a:r>
              <a:rPr lang="en-US" sz="2000" dirty="0" err="1"/>
              <a:t>Laumann</a:t>
            </a:r>
            <a:r>
              <a:rPr lang="en-US" sz="2000" dirty="0"/>
              <a:t> et al., 1994)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1685E-F4D8-4FE7-AD42-350FB1FA9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9" r="4" b="4"/>
          <a:stretch/>
        </p:blipFill>
        <p:spPr>
          <a:xfrm>
            <a:off x="5099049" y="2775951"/>
            <a:ext cx="325876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44419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</a:t>
            </a:r>
            <a:r>
              <a:rPr lang="en-US" dirty="0"/>
              <a:t>men and women value different characteristics?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Socio-cultural </a:t>
            </a:r>
            <a:r>
              <a:rPr lang="en-US" dirty="0" smtClean="0"/>
              <a:t>theory</a:t>
            </a:r>
          </a:p>
          <a:p>
            <a:pPr lvl="1"/>
            <a:r>
              <a:rPr lang="en-US" dirty="0" smtClean="0"/>
              <a:t>Biological and evolved factors may play some role, but psychological sex differences are largely a product of the social </a:t>
            </a:r>
            <a:r>
              <a:rPr lang="en-US" dirty="0" smtClean="0"/>
              <a:t>structure</a:t>
            </a:r>
            <a:endParaRPr lang="en-US" dirty="0"/>
          </a:p>
          <a:p>
            <a:pPr lvl="1"/>
            <a:r>
              <a:rPr lang="en-US" dirty="0" smtClean="0"/>
              <a:t>In societies with more gender equality, sex differences in mate preferences are more similar (</a:t>
            </a:r>
            <a:r>
              <a:rPr lang="en-US" dirty="0" err="1" smtClean="0"/>
              <a:t>Zentner</a:t>
            </a:r>
            <a:r>
              <a:rPr lang="en-US" dirty="0" smtClean="0"/>
              <a:t> &amp; </a:t>
            </a:r>
            <a:r>
              <a:rPr lang="en-US" dirty="0" err="1" smtClean="0"/>
              <a:t>Mitura</a:t>
            </a:r>
            <a:r>
              <a:rPr lang="en-US" dirty="0" smtClean="0"/>
              <a:t>, 2013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Conley (2011): men are not always more interested in casual sex than women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23" r="16879"/>
          <a:stretch/>
        </p:blipFill>
        <p:spPr>
          <a:xfrm>
            <a:off x="7010400" y="4973292"/>
            <a:ext cx="1981200" cy="16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11733"/>
      </p:ext>
    </p:extLst>
  </p:cSld>
  <p:clrMapOvr>
    <a:masterClrMapping/>
  </p:clrMapOvr>
  <p:transition spd="slow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Socio-cultural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Alexander &amp; Fisher (2003): women reported different sexual histories when hooked up to a lie detector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Critiques</a:t>
            </a:r>
            <a:endParaRPr lang="en-US" dirty="0"/>
          </a:p>
          <a:p>
            <a:pPr lvl="2"/>
            <a:r>
              <a:rPr lang="en-US" dirty="0" smtClean="0"/>
              <a:t>Suggests a mind-body dualism in arguing that psychological sex differences are not subject to evolutionary pressures</a:t>
            </a:r>
          </a:p>
          <a:p>
            <a:pPr lvl="2"/>
            <a:r>
              <a:rPr lang="en-US" dirty="0" smtClean="0"/>
              <a:t>Psychological sex differences do have at least some biological basis (e.g., consider women with congenital adrenal hyperplasia)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13756"/>
      </p:ext>
    </p:extLst>
  </p:cSld>
  <p:clrMapOvr>
    <a:masterClrMapping/>
  </p:clrMapOvr>
  <p:transition spd="slow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A7F3-33CC-47DE-8C6B-4B6A6F8E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the sentence…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2D4DA-AB97-4F52-9DA6-AFCEAF6C2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82" y="2489200"/>
            <a:ext cx="7212818" cy="3530600"/>
          </a:xfrm>
        </p:spPr>
        <p:txBody>
          <a:bodyPr>
            <a:normAutofit/>
          </a:bodyPr>
          <a:lstStyle/>
          <a:p>
            <a:r>
              <a:rPr lang="en-US" sz="2800" dirty="0"/>
              <a:t>A romantic relationship is good when….</a:t>
            </a:r>
          </a:p>
          <a:p>
            <a:r>
              <a:rPr lang="en-US" sz="2800" dirty="0"/>
              <a:t>A romantic relationship is in trouble when….</a:t>
            </a:r>
          </a:p>
          <a:p>
            <a:r>
              <a:rPr lang="en-US" sz="2800" dirty="0"/>
              <a:t>It’s time to get out of a romantic relationship when….</a:t>
            </a:r>
          </a:p>
        </p:txBody>
      </p:sp>
    </p:spTree>
    <p:extLst>
      <p:ext uri="{BB962C8B-B14F-4D97-AF65-F5344CB8AC3E}">
        <p14:creationId xmlns:p14="http://schemas.microsoft.com/office/powerpoint/2010/main" val="231971845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3626</TotalTime>
  <Words>1595</Words>
  <Application>Microsoft Office PowerPoint</Application>
  <PresentationFormat>On-screen Show (4:3)</PresentationFormat>
  <Paragraphs>225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Century Gothic</vt:lpstr>
      <vt:lpstr>Times New Roman</vt:lpstr>
      <vt:lpstr>Verdana</vt:lpstr>
      <vt:lpstr>Wingdings 3</vt:lpstr>
      <vt:lpstr>Ion Boardroom</vt:lpstr>
      <vt:lpstr>Sexual and Romantic Relationships</vt:lpstr>
      <vt:lpstr>The importance of relationships</vt:lpstr>
      <vt:lpstr>Singlehood and casual relationships</vt:lpstr>
      <vt:lpstr>Sexuality among singles</vt:lpstr>
      <vt:lpstr>Sexuality among singles</vt:lpstr>
      <vt:lpstr>Sexuality among singles</vt:lpstr>
      <vt:lpstr>Why do men and women value different characteristics?</vt:lpstr>
      <vt:lpstr>Socio-cultural theory</vt:lpstr>
      <vt:lpstr>Complete the sentence…</vt:lpstr>
      <vt:lpstr>The nature of love</vt:lpstr>
      <vt:lpstr>PowerPoint Presentation</vt:lpstr>
      <vt:lpstr>Passionate love</vt:lpstr>
      <vt:lpstr>Companionate love</vt:lpstr>
      <vt:lpstr>Theories of love</vt:lpstr>
      <vt:lpstr>Sternberg’s Triangular Theory</vt:lpstr>
      <vt:lpstr>Sternberg’s 8 varieties of love</vt:lpstr>
      <vt:lpstr>Theories of love</vt:lpstr>
      <vt:lpstr>Lee’s Styles of Loving</vt:lpstr>
      <vt:lpstr>The nature of commitment</vt:lpstr>
      <vt:lpstr>The Investment Model</vt:lpstr>
      <vt:lpstr>The Investment Model</vt:lpstr>
      <vt:lpstr>Varieties of loving and committed relationships</vt:lpstr>
      <vt:lpstr>Varieties of loving and committed relationships</vt:lpstr>
      <vt:lpstr>Varieties of loving and committed relationships</vt:lpstr>
      <vt:lpstr>PowerPoint Presentation</vt:lpstr>
      <vt:lpstr>Relationship Assessment</vt:lpstr>
      <vt:lpstr>Characteristics of good relationships</vt:lpstr>
      <vt:lpstr>Characteristics of good relationships</vt:lpstr>
      <vt:lpstr>Characteristics of good relationships</vt:lpstr>
      <vt:lpstr>The dark side of relationships</vt:lpstr>
      <vt:lpstr>The dark side of relationships</vt:lpstr>
      <vt:lpstr>Jealousy</vt:lpstr>
      <vt:lpstr>The dark side of relationships</vt:lpstr>
      <vt:lpstr>Cheating</vt:lpstr>
      <vt:lpstr>Coping with breakup</vt:lpstr>
      <vt:lpstr>Coping with breakup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 and Romantic Relationships</dc:title>
  <dc:creator>Michael.McGee27</dc:creator>
  <cp:lastModifiedBy>Michael J. McGee</cp:lastModifiedBy>
  <cp:revision>30</cp:revision>
  <dcterms:created xsi:type="dcterms:W3CDTF">2020-02-14T18:32:13Z</dcterms:created>
  <dcterms:modified xsi:type="dcterms:W3CDTF">2020-03-11T14:46:16Z</dcterms:modified>
</cp:coreProperties>
</file>